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71" r:id="rId5"/>
    <p:sldId id="285" r:id="rId6"/>
    <p:sldId id="302" r:id="rId7"/>
    <p:sldId id="266" r:id="rId8"/>
    <p:sldId id="290" r:id="rId9"/>
    <p:sldId id="270" r:id="rId10"/>
    <p:sldId id="286" r:id="rId11"/>
    <p:sldId id="287" r:id="rId12"/>
    <p:sldId id="296" r:id="rId13"/>
    <p:sldId id="295" r:id="rId14"/>
    <p:sldId id="292" r:id="rId15"/>
    <p:sldId id="293" r:id="rId16"/>
    <p:sldId id="297" r:id="rId17"/>
    <p:sldId id="294" r:id="rId18"/>
    <p:sldId id="298" r:id="rId19"/>
    <p:sldId id="299" r:id="rId20"/>
    <p:sldId id="301" r:id="rId21"/>
    <p:sldId id="300" r:id="rId22"/>
    <p:sldId id="281" r:id="rId23"/>
    <p:sldId id="26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E4D4D8-8391-4DD4-9963-50391DFA03B6}" v="33" dt="2022-06-23T11:14:30.8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42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205383E-B546-F34A-A5E9-69CAE99093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FC491A-3957-F740-A1F2-2F1643261F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76612-8CC3-7D4A-A419-09EB40C1F6BF}" type="datetimeFigureOut">
              <a:t>6/24/2022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2B02CB-5D76-9D4C-A866-6A9DC01197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7A1587-5DC3-5B43-9367-7AC765B10C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FC313-6D21-EC4E-BD11-F4EA8D2054D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26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9F892-3174-43A4-874D-0A5349F61F7A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8E18C-F998-4AF1-ABD1-CA653905B9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865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8E18C-F998-4AF1-ABD1-CA653905B90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333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8E18C-F998-4AF1-ABD1-CA653905B90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894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8E18C-F998-4AF1-ABD1-CA653905B90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241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8E18C-F998-4AF1-ABD1-CA653905B90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783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8E18C-F998-4AF1-ABD1-CA653905B90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500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8E18C-F998-4AF1-ABD1-CA653905B90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666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8E18C-F998-4AF1-ABD1-CA653905B90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650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8E18C-F998-4AF1-ABD1-CA653905B90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550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8E18C-F998-4AF1-ABD1-CA653905B90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0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8E18C-F998-4AF1-ABD1-CA653905B90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01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8E18C-F998-4AF1-ABD1-CA653905B90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057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8E18C-F998-4AF1-ABD1-CA653905B90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69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8E18C-F998-4AF1-ABD1-CA653905B90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920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8E18C-F998-4AF1-ABD1-CA653905B90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539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8E18C-F998-4AF1-ABD1-CA653905B90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416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8E18C-F998-4AF1-ABD1-CA653905B90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125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yellow&#10;&#10;Description automatically generated">
            <a:extLst>
              <a:ext uri="{FF2B5EF4-FFF2-40B4-BE49-F238E27FC236}">
                <a16:creationId xmlns:a16="http://schemas.microsoft.com/office/drawing/2014/main" id="{E87AD6AE-983A-5D48-B9AA-F39B87B29F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159B24B2-B346-684C-B9D0-7063769F3B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5291" y="776788"/>
            <a:ext cx="2318688" cy="698400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B442404F-0EFC-EC43-A8DD-EFCC8DF696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16939" y="335431"/>
            <a:ext cx="1144800" cy="1139757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16BE9A0D-1392-A54B-9CD3-C0D27B0FC4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291" y="2274319"/>
            <a:ext cx="5639379" cy="1384995"/>
          </a:xfrm>
        </p:spPr>
        <p:txBody>
          <a:bodyPr wrap="square" lIns="0" tIns="0" rIns="0" bIns="0" anchor="t" anchorCtr="0">
            <a:spAutoFit/>
          </a:bodyPr>
          <a:lstStyle/>
          <a:p>
            <a:r>
              <a:rPr lang="en-US"/>
              <a:t>Presentation title over two lines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A6D74CB-E876-A04F-9CEB-58D5E499EA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5291" y="3896052"/>
            <a:ext cx="889200" cy="316800"/>
          </a:xfrm>
          <a:solidFill>
            <a:srgbClr val="FFC800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FontTx/>
              <a:buNone/>
              <a:defRPr sz="1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10.02.22</a:t>
            </a:r>
          </a:p>
        </p:txBody>
      </p:sp>
    </p:spTree>
    <p:extLst>
      <p:ext uri="{BB962C8B-B14F-4D97-AF65-F5344CB8AC3E}">
        <p14:creationId xmlns:p14="http://schemas.microsoft.com/office/powerpoint/2010/main" val="2470749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2BE3BB-8E8B-3949-9548-4ED6B6C90F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2">
            <a:extLst>
              <a:ext uri="{FF2B5EF4-FFF2-40B4-BE49-F238E27FC236}">
                <a16:creationId xmlns:a16="http://schemas.microsoft.com/office/drawing/2014/main" id="{7F46407D-7875-F14F-BB52-89C7E9C28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291" y="3082751"/>
            <a:ext cx="5639379" cy="692497"/>
          </a:xfrm>
        </p:spPr>
        <p:txBody>
          <a:bodyPr wrap="square" lIns="0" tIns="0" rIns="0" bIns="0" anchor="ctr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2D5F56-B744-824D-AE41-4A23191DD7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0000" y="5799600"/>
            <a:ext cx="527306" cy="69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47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7AD6AE-983A-5D48-B9AA-F39B87B29F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B24B2-B346-684C-B9D0-7063769F3B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25291" y="776788"/>
            <a:ext cx="2318688" cy="698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42404F-0EFC-EC43-A8DD-EFCC8DF696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619460" y="335431"/>
            <a:ext cx="1139757" cy="1139757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16BE9A0D-1392-A54B-9CD3-C0D27B0FC4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291" y="2274319"/>
            <a:ext cx="5639379" cy="692497"/>
          </a:xfrm>
        </p:spPr>
        <p:txBody>
          <a:bodyPr wrap="square" lIns="0" tIns="0" rIns="0" bIns="0" anchor="t" anchorCtr="0">
            <a:spAutoFit/>
          </a:bodyPr>
          <a:lstStyle/>
          <a:p>
            <a:r>
              <a:rPr lang="en-US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209C6-9B3E-324C-A9BE-28923BBFE9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5291" y="2958774"/>
            <a:ext cx="6119812" cy="78483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50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50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50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50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5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Any questions?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23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9169D8-4AAF-BC40-BD5D-3BC7EE05F8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2">
            <a:extLst>
              <a:ext uri="{FF2B5EF4-FFF2-40B4-BE49-F238E27FC236}">
                <a16:creationId xmlns:a16="http://schemas.microsoft.com/office/drawing/2014/main" id="{51210B7B-1AA2-4C41-9326-45B3770B14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9200" y="1144800"/>
            <a:ext cx="5639379" cy="692497"/>
          </a:xfrm>
        </p:spPr>
        <p:txBody>
          <a:bodyPr wrap="square" lIns="0" tIns="0" rIns="0" bIns="0" anchor="t" anchorCtr="0">
            <a:spAutoFit/>
          </a:bodyPr>
          <a:lstStyle/>
          <a:p>
            <a:r>
              <a:rPr lang="en-US"/>
              <a:t>Contents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AFBC1D-DA1E-F44C-8111-4F82D4BA6B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0000" y="5799600"/>
            <a:ext cx="527306" cy="69840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3DEA4E7-237C-9B46-A0D6-5D1D585F1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200" y="2222288"/>
            <a:ext cx="4087812" cy="34909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189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A1C3C86-5612-D542-8AA6-C7AD66B271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2">
            <a:extLst>
              <a:ext uri="{FF2B5EF4-FFF2-40B4-BE49-F238E27FC236}">
                <a16:creationId xmlns:a16="http://schemas.microsoft.com/office/drawing/2014/main" id="{92EC068A-A770-2A4A-B057-3C94BCF65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200" y="1144800"/>
            <a:ext cx="5017824" cy="1077488"/>
          </a:xfrm>
        </p:spPr>
        <p:txBody>
          <a:bodyPr wrap="square" lIns="0" tIns="0" rIns="0" bIns="0" anchor="t" anchorCtr="0">
            <a:spAutoFit/>
          </a:bodyPr>
          <a:lstStyle/>
          <a:p>
            <a:endParaRPr lang="en-US"/>
          </a:p>
        </p:txBody>
      </p:sp>
      <p:pic>
        <p:nvPicPr>
          <p:cNvPr id="11" name="Picture 10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619AF01-F889-674B-B66C-AAFD23D6DA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9425" y="1162664"/>
            <a:ext cx="1310660" cy="1408023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816B6637-1C53-4041-BE5C-EC862A61F0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54803" y="1197000"/>
            <a:ext cx="1378065" cy="1378065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2D08527D-1E0D-7547-801F-D2FE27FFB3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23044" y="3659111"/>
            <a:ext cx="1123422" cy="1363086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827EC0D-6EF5-6147-B38F-BD3A23771ED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95995" y="3696558"/>
            <a:ext cx="1295681" cy="1325639"/>
          </a:xfrm>
          <a:prstGeom prst="rect">
            <a:avLst/>
          </a:prstGeom>
        </p:spPr>
      </p:pic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FCA9ADB9-BA12-E748-8607-872D95CAEA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200" y="2222288"/>
            <a:ext cx="4087812" cy="34909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2E90148-FE7D-6D47-BC64-8D12CC4CB13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360000" y="5799600"/>
            <a:ext cx="527306" cy="69839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6214A3-1457-AA49-A0EB-FBA88FCDD7A8}"/>
              </a:ext>
            </a:extLst>
          </p:cNvPr>
          <p:cNvSpPr txBox="1"/>
          <p:nvPr userDrawn="1"/>
        </p:nvSpPr>
        <p:spPr>
          <a:xfrm>
            <a:off x="6884894" y="2758237"/>
            <a:ext cx="21646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b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Critical Thinking &amp; Problem-Solving </a:t>
            </a:r>
            <a:endParaRPr lang="en-GB" sz="15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281C71-B8D3-264E-AC17-8841C3692FF3}"/>
              </a:ext>
            </a:extLst>
          </p:cNvPr>
          <p:cNvSpPr txBox="1"/>
          <p:nvPr userDrawn="1"/>
        </p:nvSpPr>
        <p:spPr>
          <a:xfrm>
            <a:off x="9302446" y="2758237"/>
            <a:ext cx="21646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b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Creativity &amp; Innovation</a:t>
            </a:r>
            <a:endParaRPr lang="en-GB" sz="15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92FF11-3E14-7E4B-924D-04DEA1C2AC33}"/>
              </a:ext>
            </a:extLst>
          </p:cNvPr>
          <p:cNvSpPr txBox="1"/>
          <p:nvPr userDrawn="1"/>
        </p:nvSpPr>
        <p:spPr>
          <a:xfrm>
            <a:off x="6884894" y="5232496"/>
            <a:ext cx="21646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b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Planning &amp;</a:t>
            </a:r>
          </a:p>
          <a:p>
            <a:pPr algn="ctr"/>
            <a:r>
              <a:rPr lang="en-GB" sz="1500" b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Organising</a:t>
            </a:r>
            <a:endParaRPr lang="en-GB" sz="15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6F9E3E-7393-7E48-883F-B8D7CA2F5E4E}"/>
              </a:ext>
            </a:extLst>
          </p:cNvPr>
          <p:cNvSpPr txBox="1"/>
          <p:nvPr userDrawn="1"/>
        </p:nvSpPr>
        <p:spPr>
          <a:xfrm>
            <a:off x="9302446" y="5232496"/>
            <a:ext cx="21646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b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Personal</a:t>
            </a:r>
          </a:p>
          <a:p>
            <a:pPr algn="ctr"/>
            <a:r>
              <a:rPr lang="en-GB" sz="1500" b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Effectiveness</a:t>
            </a:r>
            <a:endParaRPr lang="en-GB" sz="15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744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F1E67E5-FA66-2D43-A942-247061472C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4AA544-B1FB-954E-9586-4E58363991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0000" y="5799600"/>
            <a:ext cx="527306" cy="698399"/>
          </a:xfrm>
          <a:prstGeom prst="rect">
            <a:avLst/>
          </a:prstGeom>
        </p:spPr>
      </p:pic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746C40D-0FC5-7141-AD69-F854D2EE4C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200" y="1683544"/>
            <a:ext cx="4087812" cy="3490912"/>
          </a:xfrm>
        </p:spPr>
        <p:txBody>
          <a:bodyPr anchor="ctr" anchorCtr="0">
            <a:normAutofit/>
          </a:bodyPr>
          <a:lstStyle>
            <a:lvl1pPr marL="228600" indent="-228600">
              <a:buFontTx/>
              <a:buBlip>
                <a:blip r:embed="rId4"/>
              </a:buBlip>
              <a:defRPr sz="1600">
                <a:solidFill>
                  <a:schemeClr val="bg1"/>
                </a:solidFill>
              </a:defRPr>
            </a:lvl1pPr>
            <a:lvl2pPr marL="685800" indent="-228600"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2pPr>
            <a:lvl3pPr marL="1143000" indent="-228600"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3pPr>
            <a:lvl4pPr marL="1600200" indent="-228600"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4pPr>
            <a:lvl5pPr marL="2057400" indent="-228600"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4D8C253-4CB6-9D42-984B-DA40D82A93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56379" y="670367"/>
            <a:ext cx="3873601" cy="2602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rgbClr val="FFC800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FB6B4032-D649-5547-B785-B2022C3FF8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74649" y="3563470"/>
            <a:ext cx="3873601" cy="2602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rgbClr val="FFC80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59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ts">
    <p:bg>
      <p:bgPr>
        <a:solidFill>
          <a:srgbClr val="FFC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2">
            <a:extLst>
              <a:ext uri="{FF2B5EF4-FFF2-40B4-BE49-F238E27FC236}">
                <a16:creationId xmlns:a16="http://schemas.microsoft.com/office/drawing/2014/main" id="{17F66785-80E3-DB4B-9E9C-EE6FA40F7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9200" y="1144800"/>
            <a:ext cx="5639379" cy="692497"/>
          </a:xfrm>
        </p:spPr>
        <p:txBody>
          <a:bodyPr wrap="square" lIns="0" tIns="0" rIns="0" bIns="0" anchor="t" anchorCtr="0">
            <a:spAutoFit/>
          </a:bodyPr>
          <a:lstStyle/>
          <a:p>
            <a:r>
              <a:rPr lang="en-US"/>
              <a:t>Units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441B46-3B03-654D-899D-C236B01122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0000" y="5799600"/>
            <a:ext cx="527306" cy="698400"/>
          </a:xfrm>
          <a:prstGeom prst="rect">
            <a:avLst/>
          </a:prstGeom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BAA0E8EE-993B-AC43-9115-21B7028500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200" y="2222288"/>
            <a:ext cx="4087812" cy="34909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 algn="l">
              <a:buFontTx/>
              <a:buNone/>
              <a:defRPr sz="1400"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GB"/>
          </a:p>
        </p:txBody>
      </p:sp>
      <p:pic>
        <p:nvPicPr>
          <p:cNvPr id="17" name="Picture 16" descr="Icon&#10;&#10;Description automatically generated with low confidence">
            <a:extLst>
              <a:ext uri="{FF2B5EF4-FFF2-40B4-BE49-F238E27FC236}">
                <a16:creationId xmlns:a16="http://schemas.microsoft.com/office/drawing/2014/main" id="{00B0934A-13F4-0E41-8B6C-E1FCDB9AA6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02215" y="2628899"/>
            <a:ext cx="1225550" cy="160020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BA81C80A-C032-CD4A-8FB8-E295EEF688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18065" y="636807"/>
            <a:ext cx="1593850" cy="160020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04BCFC28-26CE-7948-AAE5-5851D38BC2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528579" y="4620993"/>
            <a:ext cx="1384300" cy="1600200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608F6DB-2C23-AA46-A91D-44DA73A7E7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40575" y="1237389"/>
            <a:ext cx="3252788" cy="507318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spcBef>
                <a:spcPts val="500"/>
              </a:spcBef>
              <a:buFontTx/>
              <a:buNone/>
              <a:defRPr sz="1600"/>
            </a:lvl1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F6212A00-3B3F-A145-9B1E-0CB3C3F080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40575" y="3175340"/>
            <a:ext cx="3252788" cy="507318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spcBef>
                <a:spcPts val="500"/>
              </a:spcBef>
              <a:buFontTx/>
              <a:buNone/>
              <a:defRPr sz="1600"/>
            </a:lvl1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B3C8441D-EC1A-994C-BC03-0169289CF4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40575" y="5167434"/>
            <a:ext cx="3252788" cy="507318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spcBef>
                <a:spcPts val="500"/>
              </a:spcBef>
              <a:buFontTx/>
              <a:buNone/>
              <a:defRPr sz="1600"/>
            </a:lvl1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514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7C3665-912B-AF4E-9144-C5F91142CF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435" t="5420" r="5138" b="5420"/>
          <a:stretch/>
        </p:blipFill>
        <p:spPr>
          <a:xfrm>
            <a:off x="1081806" y="0"/>
            <a:ext cx="1111019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1DCCAA-A571-294D-964C-D1D6D67D2D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0993"/>
          <a:stretch/>
        </p:blipFill>
        <p:spPr>
          <a:xfrm>
            <a:off x="0" y="0"/>
            <a:ext cx="719417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DE3324-6E4C-CC4A-A39E-5142F9ED69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60000" y="5799600"/>
            <a:ext cx="527306" cy="698399"/>
          </a:xfrm>
          <a:prstGeom prst="rect">
            <a:avLst/>
          </a:prstGeom>
        </p:spPr>
      </p:pic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A4BDE725-3346-9A48-B6B0-433662DAA3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7306" y="1683544"/>
            <a:ext cx="4087812" cy="3490912"/>
          </a:xfrm>
        </p:spPr>
        <p:txBody>
          <a:bodyPr anchor="ctr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42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ultipl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6F7295F-C143-FC47-81D3-F2A6A98F0B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08" r="18516"/>
          <a:stretch/>
        </p:blipFill>
        <p:spPr>
          <a:xfrm>
            <a:off x="5257990" y="0"/>
            <a:ext cx="4087812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DFABFA-15F3-7144-80DA-AEDBA7E308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2332" r="22332"/>
          <a:stretch/>
        </p:blipFill>
        <p:spPr>
          <a:xfrm>
            <a:off x="9345802" y="0"/>
            <a:ext cx="2846198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3394B2-11F0-C543-A192-4A907626B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511" r="9388"/>
          <a:stretch/>
        </p:blipFill>
        <p:spPr>
          <a:xfrm>
            <a:off x="5257991" y="3429000"/>
            <a:ext cx="4531466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52BEBC-AF69-3C40-BAB2-6209F4DA1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5270" r="18020"/>
          <a:stretch/>
        </p:blipFill>
        <p:spPr>
          <a:xfrm>
            <a:off x="9789458" y="3429000"/>
            <a:ext cx="2402541" cy="3429000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4E77FC9A-633D-764C-AAC4-1C4AA838E65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3447" y="0"/>
            <a:ext cx="7340600" cy="6870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98F7FC-8A2D-4F4C-AEE2-1F191EF234B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360000" y="5799600"/>
            <a:ext cx="527306" cy="698400"/>
          </a:xfrm>
          <a:prstGeom prst="rect">
            <a:avLst/>
          </a:prstGeom>
        </p:spPr>
      </p:pic>
      <p:sp>
        <p:nvSpPr>
          <p:cNvPr id="6" name="Title 12">
            <a:extLst>
              <a:ext uri="{FF2B5EF4-FFF2-40B4-BE49-F238E27FC236}">
                <a16:creationId xmlns:a16="http://schemas.microsoft.com/office/drawing/2014/main" id="{864ECA20-D9D9-5649-B751-9AF3D450C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200" y="1144800"/>
            <a:ext cx="5639379" cy="692497"/>
          </a:xfrm>
        </p:spPr>
        <p:txBody>
          <a:bodyPr wrap="square" lIns="0" tIns="0" rIns="0" bIns="0" anchor="t" anchorCtr="0">
            <a:spAutoFit/>
          </a:bodyPr>
          <a:lstStyle/>
          <a:p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2F7921E-8457-5C42-BE1F-609494EB48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200" y="2222288"/>
            <a:ext cx="4087812" cy="34909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 algn="l">
              <a:buFontTx/>
              <a:buNone/>
              <a:defRPr sz="1400"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230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2BE3BB-8E8B-3949-9548-4ED6B6C90F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70327A-FD24-F444-B260-0973D7016B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0000" y="5799600"/>
            <a:ext cx="527306" cy="698399"/>
          </a:xfrm>
          <a:prstGeom prst="rect">
            <a:avLst/>
          </a:prstGeom>
        </p:spPr>
      </p:pic>
      <p:sp>
        <p:nvSpPr>
          <p:cNvPr id="10" name="Title 12">
            <a:extLst>
              <a:ext uri="{FF2B5EF4-FFF2-40B4-BE49-F238E27FC236}">
                <a16:creationId xmlns:a16="http://schemas.microsoft.com/office/drawing/2014/main" id="{7F46407D-7875-F14F-BB52-89C7E9C28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291" y="3082751"/>
            <a:ext cx="5639379" cy="692497"/>
          </a:xfrm>
        </p:spPr>
        <p:txBody>
          <a:bodyPr wrap="square" lIns="0" tIns="0" rIns="0" bIns="0" anchor="ctr" anchorCtr="0">
            <a:spAutoFit/>
          </a:bodyPr>
          <a:lstStyle/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882342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2BE3BB-8E8B-3949-9548-4ED6B6C90F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2">
            <a:extLst>
              <a:ext uri="{FF2B5EF4-FFF2-40B4-BE49-F238E27FC236}">
                <a16:creationId xmlns:a16="http://schemas.microsoft.com/office/drawing/2014/main" id="{7F46407D-7875-F14F-BB52-89C7E9C28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291" y="3082751"/>
            <a:ext cx="5639379" cy="692497"/>
          </a:xfrm>
        </p:spPr>
        <p:txBody>
          <a:bodyPr wrap="square" lIns="0" tIns="0" rIns="0" bIns="0" anchor="ctr" anchorCtr="0">
            <a:spAutoFit/>
          </a:bodyPr>
          <a:lstStyle/>
          <a:p>
            <a:r>
              <a:rPr lang="en-US"/>
              <a:t>Section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FC27DA-3272-624C-BD33-5643E4822B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0000" y="5799600"/>
            <a:ext cx="527306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14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7A1233-7481-FB45-A267-35590FAF8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7A690-FB5C-E74B-AEB8-67CE3C5EB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2E09D-9166-1649-B44D-557E228B69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B691555-19A3-6740-814A-06D9A4098469}" type="datetimeFigureOut">
              <a:rPr lang="en-US"/>
              <a:pPr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4B6B8-DE0A-CD44-A480-44D4F75E7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B6E97-7F6A-7F4A-8B60-04550DCF8B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060E41-B521-9944-9FF9-11959AFD2F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3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3"/>
        </a:buBlip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3"/>
        </a:buBlip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3"/>
        </a:buBlip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3"/>
        </a:buBlip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3"/>
        </a:buBlip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1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4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1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1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1.png"/><Relationship Id="rId5" Type="http://schemas.openxmlformats.org/officeDocument/2006/relationships/hyperlink" Target="https://www.surveymonkey.co.uk/r/AdvSBW?lang=cy" TargetMode="External"/><Relationship Id="rId4" Type="http://schemas.openxmlformats.org/officeDocument/2006/relationships/hyperlink" Target="https://www.surveymonkey.co.uk/r/AdvSBW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4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1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1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1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B25A7-3DD5-0D45-8AAE-C256E717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88" y="1858316"/>
            <a:ext cx="6268634" cy="3877985"/>
          </a:xfrm>
        </p:spPr>
        <p:txBody>
          <a:bodyPr/>
          <a:lstStyle/>
          <a:p>
            <a:r>
              <a:rPr lang="cy-GB" sz="4000">
                <a:latin typeface="ArponaSans Light" panose="020C0403040504050203" pitchFamily="34" charset="0"/>
              </a:rPr>
              <a:t>BSC Uwch – Briffio</a:t>
            </a:r>
            <a:br>
              <a:rPr lang="cy-GB" sz="4000">
                <a:latin typeface="ArponaSans Light" panose="020C0403040504050203" pitchFamily="34" charset="0"/>
              </a:rPr>
            </a:br>
            <a:r>
              <a:rPr lang="en-US" sz="4000" i="1" err="1">
                <a:latin typeface="ArponaSans Light" panose="020C0403040504050203" pitchFamily="34" charset="0"/>
              </a:rPr>
              <a:t>AdvSBW</a:t>
            </a:r>
            <a:r>
              <a:rPr lang="en-US" sz="4000" i="1">
                <a:latin typeface="ArponaSans Light" panose="020C0403040504050203" pitchFamily="34" charset="0"/>
              </a:rPr>
              <a:t> - Briefing </a:t>
            </a:r>
            <a:br>
              <a:rPr lang="en-US"/>
            </a:br>
            <a:br>
              <a:rPr lang="en-GB"/>
            </a:br>
            <a:br>
              <a:rPr lang="en-GB" b="0">
                <a:solidFill>
                  <a:srgbClr val="FFFFFF"/>
                </a:solidFill>
                <a:latin typeface="-apple-system"/>
              </a:rPr>
            </a:br>
            <a:br>
              <a:rPr lang="en-GB" b="0">
                <a:solidFill>
                  <a:srgbClr val="FFFFFF"/>
                </a:solidFill>
                <a:latin typeface="-apple-system"/>
              </a:rPr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5BFF36-66A0-C84E-95D1-53B1BE0733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502" y="3432784"/>
            <a:ext cx="2363898" cy="729048"/>
          </a:xfrm>
        </p:spPr>
        <p:txBody>
          <a:bodyPr>
            <a:normAutofit/>
          </a:bodyPr>
          <a:lstStyle/>
          <a:p>
            <a:r>
              <a:rPr lang="en-US" sz="1800" err="1">
                <a:latin typeface="ArponaSans Light" panose="020C0403040504050203" pitchFamily="34" charset="0"/>
              </a:rPr>
              <a:t>Mehefin</a:t>
            </a:r>
            <a:r>
              <a:rPr lang="en-US" sz="1800">
                <a:latin typeface="ArponaSans Light" panose="020C0403040504050203" pitchFamily="34" charset="0"/>
              </a:rPr>
              <a:t> 2022</a:t>
            </a:r>
          </a:p>
          <a:p>
            <a:r>
              <a:rPr lang="en-US" sz="1800" i="1">
                <a:latin typeface="ArponaSans Light" panose="020C0403040504050203" pitchFamily="34" charset="0"/>
              </a:rPr>
              <a:t>June </a:t>
            </a:r>
            <a:r>
              <a:rPr lang="en-US" sz="1800">
                <a:latin typeface="ArponaSans Light" panose="020C0403040504050203" pitchFamily="34" charset="0"/>
              </a:rPr>
              <a:t>2022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8B54F2D-A153-4F56-954F-CBB8F6A90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5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27"/>
    </mc:Choice>
    <mc:Fallback xmlns="">
      <p:transition spd="slow" advTm="41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7234-B3F5-6544-BEB6-3BB83A61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81" y="189796"/>
            <a:ext cx="10442038" cy="3296287"/>
          </a:xfrm>
        </p:spPr>
        <p:txBody>
          <a:bodyPr/>
          <a:lstStyle/>
          <a:p>
            <a:r>
              <a:rPr lang="en-US" sz="3600">
                <a:latin typeface="ArponaSans Light" panose="020C0403040504050203" pitchFamily="34" charset="0"/>
              </a:rPr>
              <a:t>Personal Effectiveness Specific Skills</a:t>
            </a:r>
            <a:br>
              <a:rPr lang="en-US" sz="4400" i="1"/>
            </a:br>
            <a:br>
              <a:rPr lang="en-US" sz="4400" i="1"/>
            </a:br>
            <a:b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44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i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BA429-2931-4EA6-8140-E59D393203A6}"/>
              </a:ext>
            </a:extLst>
          </p:cNvPr>
          <p:cNvSpPr txBox="1"/>
          <p:nvPr/>
        </p:nvSpPr>
        <p:spPr>
          <a:xfrm>
            <a:off x="197707" y="1837940"/>
            <a:ext cx="96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2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F2656A7-D241-4AAB-8FAD-B6603EEFA7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249228"/>
              </p:ext>
            </p:extLst>
          </p:nvPr>
        </p:nvGraphicFramePr>
        <p:xfrm>
          <a:off x="290381" y="957232"/>
          <a:ext cx="7525265" cy="4650846"/>
        </p:xfrm>
        <a:graphic>
          <a:graphicData uri="http://schemas.openxmlformats.org/drawingml/2006/table">
            <a:tbl>
              <a:tblPr/>
              <a:tblGrid>
                <a:gridCol w="636009">
                  <a:extLst>
                    <a:ext uri="{9D8B030D-6E8A-4147-A177-3AD203B41FA5}">
                      <a16:colId xmlns:a16="http://schemas.microsoft.com/office/drawing/2014/main" val="2283034109"/>
                    </a:ext>
                  </a:extLst>
                </a:gridCol>
                <a:gridCol w="6889256">
                  <a:extLst>
                    <a:ext uri="{9D8B030D-6E8A-4147-A177-3AD203B41FA5}">
                      <a16:colId xmlns:a16="http://schemas.microsoft.com/office/drawing/2014/main" val="3173903548"/>
                    </a:ext>
                  </a:extLst>
                </a:gridCol>
              </a:tblGrid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800" b="0" i="0">
                          <a:effectLst/>
                          <a:latin typeface="ArponaSans Light"/>
                        </a:rPr>
                        <a:t>4.1 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effectLst/>
                          <a:latin typeface="ArponaSans Light"/>
                        </a:rPr>
                        <a:t>Analyse how own skills can be applied and/or developed to be personally effective.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943362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800" b="0" i="0">
                          <a:effectLst/>
                          <a:latin typeface="ArponaSans Light"/>
                        </a:rPr>
                        <a:t>4.2 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effectLst/>
                          <a:latin typeface="ArponaSans Light"/>
                        </a:rPr>
                        <a:t>Manage and/or modify </a:t>
                      </a:r>
                      <a:r>
                        <a:rPr lang="en-GB" sz="1800" b="0" i="0" noProof="0">
                          <a:effectLst/>
                          <a:latin typeface="ArponaSans Light"/>
                        </a:rPr>
                        <a:t>own behaviours</a:t>
                      </a:r>
                      <a:r>
                        <a:rPr lang="en-US" sz="1800" b="0" i="0">
                          <a:effectLst/>
                          <a:latin typeface="ArponaSans Light"/>
                        </a:rPr>
                        <a:t> and performance.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387848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800" b="0" i="0">
                          <a:effectLst/>
                          <a:latin typeface="ArponaSans Light"/>
                        </a:rPr>
                        <a:t>4.3 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effectLst/>
                          <a:latin typeface="ArponaSans Light"/>
                        </a:rPr>
                        <a:t>Demonstrate performance in completing tasks/activities when working independently.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795892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800" b="0" i="0">
                          <a:effectLst/>
                          <a:latin typeface="ArponaSans Light"/>
                        </a:rPr>
                        <a:t>4.4 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effectLst/>
                          <a:latin typeface="ArponaSans Light" panose="020C0403040504050203" pitchFamily="34" charset="0"/>
                        </a:rPr>
                        <a:t>Demonstrate a contribution when working collaboratively.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771952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800" b="0" i="0">
                          <a:effectLst/>
                          <a:latin typeface="ArponaSans Light" panose="020C0403040504050203" pitchFamily="34" charset="0"/>
                        </a:rPr>
                        <a:t>4 .5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effectLst/>
                          <a:latin typeface="ArponaSans Light" panose="020C0403040504050203" pitchFamily="34" charset="0"/>
                        </a:rPr>
                        <a:t>Respond to feedback and, when </a:t>
                      </a:r>
                      <a:r>
                        <a:rPr lang="en-US" sz="1800" b="0" i="0" u="none">
                          <a:solidFill>
                            <a:schemeClr val="tx1"/>
                          </a:solidFill>
                          <a:effectLst/>
                          <a:latin typeface="ArponaSans Light" panose="020C0403040504050203" pitchFamily="34" charset="0"/>
                        </a:rPr>
                        <a:t>appropriate, </a:t>
                      </a:r>
                      <a:r>
                        <a:rPr lang="en-US" sz="1800" b="0" i="0">
                          <a:effectLst/>
                          <a:latin typeface="ArponaSans Light" panose="020C0403040504050203" pitchFamily="34" charset="0"/>
                        </a:rPr>
                        <a:t>give feedback to others.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405852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800" b="0" i="0">
                          <a:effectLst/>
                          <a:latin typeface="ArponaSans Light" panose="020C0403040504050203" pitchFamily="34" charset="0"/>
                        </a:rPr>
                        <a:t>4.6 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800" b="0" i="0" noProof="0">
                          <a:effectLst/>
                          <a:latin typeface="ArponaSans Light"/>
                        </a:rPr>
                        <a:t>Reflect and evaluate own behaviours, performance and outcomes when working independently and/or collaboratively.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499219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800" b="0" i="0">
                          <a:effectLst/>
                          <a:latin typeface="ArponaSans Light" panose="020C0403040504050203" pitchFamily="34" charset="0"/>
                        </a:rPr>
                        <a:t>4.7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800" b="0" i="0" noProof="0">
                          <a:effectLst/>
                          <a:latin typeface="ArponaSans Light"/>
                        </a:rPr>
                        <a:t>Recognise areas for improvement when working independently and/or collaboratively.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75447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800" b="0" i="0" u="none">
                          <a:solidFill>
                            <a:schemeClr val="tx1"/>
                          </a:solidFill>
                          <a:effectLst/>
                          <a:latin typeface="ArponaSans Light" panose="020C0403040504050203" pitchFamily="34" charset="0"/>
                        </a:rPr>
                        <a:t>4.8</a:t>
                      </a:r>
                      <a:r>
                        <a:rPr lang="en-GB" sz="1800" b="0" i="0">
                          <a:solidFill>
                            <a:srgbClr val="881798"/>
                          </a:solidFill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  <a:endParaRPr lang="en-GB" sz="18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 u="none">
                          <a:solidFill>
                            <a:schemeClr val="tx1"/>
                          </a:solidFill>
                          <a:effectLst/>
                          <a:latin typeface="ArponaSans Light" panose="020C0403040504050203" pitchFamily="34" charset="0"/>
                        </a:rPr>
                        <a:t>Evaluate outcomes achieved in relation to aims, objectives and success criteria.   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3418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6E83D86-719E-4D93-9ACC-E9ADFC9F4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4404" y="2053382"/>
            <a:ext cx="1265863" cy="153245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C20CF70-0E05-4CF2-9F16-A52B4188C4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9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10"/>
    </mc:Choice>
    <mc:Fallback xmlns="">
      <p:transition spd="slow" advTm="37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7234-B3F5-6544-BEB6-3BB83A61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18" y="1421977"/>
            <a:ext cx="10442038" cy="1075038"/>
          </a:xfrm>
        </p:spPr>
        <p:txBody>
          <a:bodyPr/>
          <a:lstStyle/>
          <a:p>
            <a:r>
              <a:rPr lang="en-US" sz="4400">
                <a:latin typeface="ArponaSans Light" panose="020C0403040504050203" pitchFamily="34" charset="0"/>
              </a:rPr>
              <a:t>Embedded Skills</a:t>
            </a:r>
            <a:br>
              <a:rPr lang="en-US" sz="4400" i="1"/>
            </a:br>
            <a:br>
              <a:rPr lang="en-US" sz="4400" i="1"/>
            </a:br>
            <a:b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44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i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03672E-D256-4153-914F-EED9C285C6C3}"/>
              </a:ext>
            </a:extLst>
          </p:cNvPr>
          <p:cNvSpPr txBox="1"/>
          <p:nvPr/>
        </p:nvSpPr>
        <p:spPr>
          <a:xfrm>
            <a:off x="203663" y="2630820"/>
            <a:ext cx="66355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>
                <a:latin typeface="ArponaSans Light" panose="020C0403040504050203" pitchFamily="34" charset="0"/>
              </a:rPr>
              <a:t>The Embedded Skills of </a:t>
            </a:r>
            <a:r>
              <a:rPr lang="en-GB" sz="2200" b="1">
                <a:latin typeface="ArponaSans Light" panose="020C0403040504050203" pitchFamily="34" charset="0"/>
              </a:rPr>
              <a:t>Literacy</a:t>
            </a:r>
            <a:r>
              <a:rPr lang="en-GB" sz="2200">
                <a:latin typeface="ArponaSans Light" panose="020C0403040504050203" pitchFamily="34" charset="0"/>
              </a:rPr>
              <a:t>, </a:t>
            </a:r>
            <a:r>
              <a:rPr lang="en-GB" sz="2200" b="1">
                <a:latin typeface="ArponaSans Light" panose="020C0403040504050203" pitchFamily="34" charset="0"/>
              </a:rPr>
              <a:t>Numeracy</a:t>
            </a:r>
            <a:r>
              <a:rPr lang="en-GB" sz="2200">
                <a:latin typeface="ArponaSans Light" panose="020C0403040504050203" pitchFamily="34" charset="0"/>
              </a:rPr>
              <a:t> and </a:t>
            </a:r>
            <a:r>
              <a:rPr lang="en-GB" sz="2200" b="1">
                <a:latin typeface="ArponaSans Light" panose="020C0403040504050203" pitchFamily="34" charset="0"/>
              </a:rPr>
              <a:t>Digital Competence </a:t>
            </a:r>
            <a:r>
              <a:rPr lang="en-GB" sz="2200">
                <a:latin typeface="ArponaSans Light" panose="020C0403040504050203" pitchFamily="34" charset="0"/>
              </a:rPr>
              <a:t>should be developed through the course to enable learners to have the opportunity to apply them. Demonstrating these skills could provide the opportunities to enhance the assessment of the Projects. </a:t>
            </a:r>
          </a:p>
          <a:p>
            <a:endParaRPr lang="en-GB" sz="2200">
              <a:latin typeface="ArponaSans Light" panose="020C0403040504050203" pitchFamily="34" charset="0"/>
            </a:endParaRPr>
          </a:p>
          <a:p>
            <a:r>
              <a:rPr lang="en-GB" sz="2200">
                <a:latin typeface="ArponaSans Light" panose="020C0403040504050203" pitchFamily="34" charset="0"/>
              </a:rPr>
              <a:t>However, the Embedded Skills will </a:t>
            </a:r>
            <a:r>
              <a:rPr lang="en-GB" sz="2200" b="1" u="sng">
                <a:latin typeface="ArponaSans Light" panose="020C0403040504050203" pitchFamily="34" charset="0"/>
              </a:rPr>
              <a:t>not be </a:t>
            </a:r>
            <a:r>
              <a:rPr lang="en-GB" sz="2200">
                <a:latin typeface="ArponaSans Light" panose="020C0403040504050203" pitchFamily="34" charset="0"/>
              </a:rPr>
              <a:t>explicitly assessed.</a:t>
            </a: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0FFD7801-5539-4B1A-BE25-E8D176F13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287" y="1232701"/>
            <a:ext cx="1660635" cy="1075741"/>
          </a:xfrm>
          <a:prstGeom prst="rect">
            <a:avLst/>
          </a:prstGeom>
        </p:spPr>
      </p:pic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8FC41E5D-6264-4392-993C-A2BE9021AF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373" y="1275351"/>
            <a:ext cx="1505831" cy="99044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7360DC5-AC83-4527-842D-8E1591A126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8769" y="1254027"/>
            <a:ext cx="1028415" cy="103309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44D3186-6BDD-49D4-9025-D53424546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9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88"/>
    </mc:Choice>
    <mc:Fallback xmlns="">
      <p:transition spd="slow" advTm="93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7234-B3F5-6544-BEB6-3BB83A61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81" y="458683"/>
            <a:ext cx="10442038" cy="3296287"/>
          </a:xfrm>
        </p:spPr>
        <p:txBody>
          <a:bodyPr/>
          <a:lstStyle/>
          <a:p>
            <a:br>
              <a:rPr lang="en-US" sz="4400" i="1"/>
            </a:br>
            <a:br>
              <a:rPr lang="en-US" sz="4400" i="1"/>
            </a:br>
            <a:b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44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i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BA429-2931-4EA6-8140-E59D393203A6}"/>
              </a:ext>
            </a:extLst>
          </p:cNvPr>
          <p:cNvSpPr txBox="1"/>
          <p:nvPr/>
        </p:nvSpPr>
        <p:spPr>
          <a:xfrm>
            <a:off x="197707" y="1837940"/>
            <a:ext cx="96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5DCB8-0DC1-44E3-9582-6AC5AE217493}"/>
              </a:ext>
            </a:extLst>
          </p:cNvPr>
          <p:cNvSpPr txBox="1"/>
          <p:nvPr/>
        </p:nvSpPr>
        <p:spPr>
          <a:xfrm>
            <a:off x="197707" y="308087"/>
            <a:ext cx="72816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latin typeface="ArponaSans Light" panose="020C0403040504050203" pitchFamily="34" charset="0"/>
              </a:rPr>
              <a:t>Teaching and Learning Context</a:t>
            </a:r>
            <a:endParaRPr lang="en-GB" sz="4400" b="1">
              <a:latin typeface="ArponaSans Light" panose="020C040304050405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0272A1-73F5-4D3F-B63C-0EAE6148BEAE}"/>
              </a:ext>
            </a:extLst>
          </p:cNvPr>
          <p:cNvSpPr txBox="1"/>
          <p:nvPr/>
        </p:nvSpPr>
        <p:spPr>
          <a:xfrm>
            <a:off x="290381" y="1526045"/>
            <a:ext cx="77538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rgbClr val="000000"/>
                </a:solidFill>
                <a:latin typeface="ArponaSans Light" panose="020C0403040504050203" pitchFamily="34" charset="0"/>
              </a:rPr>
              <a:t>L</a:t>
            </a:r>
            <a:r>
              <a:rPr lang="en-US" sz="2200" b="0" i="0">
                <a:solidFill>
                  <a:srgbClr val="000000"/>
                </a:solidFill>
                <a:effectLst/>
                <a:latin typeface="ArponaSans Light" panose="020C0403040504050203" pitchFamily="34" charset="0"/>
              </a:rPr>
              <a:t>earners </a:t>
            </a:r>
            <a:r>
              <a:rPr lang="en-US" sz="2200">
                <a:solidFill>
                  <a:srgbClr val="000000"/>
                </a:solidFill>
                <a:latin typeface="ArponaSans Light" panose="020C0403040504050203" pitchFamily="34" charset="0"/>
              </a:rPr>
              <a:t>will</a:t>
            </a:r>
            <a:r>
              <a:rPr lang="en-US" sz="2200" b="0" i="0">
                <a:solidFill>
                  <a:srgbClr val="000000"/>
                </a:solidFill>
                <a:effectLst/>
                <a:latin typeface="ArponaSans Light" panose="020C0403040504050203" pitchFamily="34" charset="0"/>
              </a:rPr>
              <a:t> be provided with opportunities to develop and apply their skills in relevant and current contexts.</a:t>
            </a:r>
          </a:p>
          <a:p>
            <a:endParaRPr lang="en-US" sz="2200">
              <a:solidFill>
                <a:srgbClr val="000000"/>
              </a:solidFill>
              <a:latin typeface="ArponaSans Light" panose="020C0403040504050203" pitchFamily="34" charset="0"/>
            </a:endParaRPr>
          </a:p>
          <a:p>
            <a:r>
              <a:rPr lang="en-US" sz="2200">
                <a:solidFill>
                  <a:srgbClr val="000000"/>
                </a:solidFill>
                <a:latin typeface="ArponaSans Light" panose="020C0403040504050203" pitchFamily="34" charset="0"/>
              </a:rPr>
              <a:t>T</a:t>
            </a:r>
            <a:r>
              <a:rPr lang="en-US" sz="2200" b="0" i="0">
                <a:solidFill>
                  <a:srgbClr val="000000"/>
                </a:solidFill>
                <a:effectLst/>
                <a:latin typeface="ArponaSans Light" panose="020C0403040504050203" pitchFamily="34" charset="0"/>
              </a:rPr>
              <a:t>he United Nations’ sustainable development agenda and Wales’</a:t>
            </a:r>
            <a:r>
              <a:rPr lang="en-US" sz="2200">
                <a:solidFill>
                  <a:srgbClr val="000000"/>
                </a:solidFill>
                <a:latin typeface="ArponaSans Light" panose="020C0403040504050203" pitchFamily="34" charset="0"/>
              </a:rPr>
              <a:t>s </a:t>
            </a:r>
            <a:r>
              <a:rPr lang="en-US" sz="2200" b="0" i="0">
                <a:solidFill>
                  <a:srgbClr val="000000"/>
                </a:solidFill>
                <a:effectLst/>
                <a:latin typeface="ArponaSans Light" panose="020C0403040504050203" pitchFamily="34" charset="0"/>
              </a:rPr>
              <a:t>Well-being Goals [Well-being of Future Generations Act (Wales)], provide a framework within which learners should explore and examine complex issues. </a:t>
            </a:r>
          </a:p>
          <a:p>
            <a:endParaRPr lang="en-US" sz="2200">
              <a:solidFill>
                <a:srgbClr val="000000"/>
              </a:solidFill>
              <a:latin typeface="ArponaSans Light" panose="020C0403040504050203" pitchFamily="34" charset="0"/>
            </a:endParaRPr>
          </a:p>
          <a:p>
            <a:r>
              <a:rPr lang="en-US" sz="2200">
                <a:latin typeface="ArponaSans Light" panose="020C0403040504050203" pitchFamily="34" charset="0"/>
              </a:rPr>
              <a:t>Learners will be encouraged to draw upon their diverse interests, experiences and cultures, and exercise personal choice in their learning. </a:t>
            </a:r>
            <a:endParaRPr lang="en-GB" sz="2200">
              <a:latin typeface="ArponaSans Light" panose="020C0403040504050203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2C078E7-11BE-4388-9F36-82B5DAE98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5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42"/>
    </mc:Choice>
    <mc:Fallback xmlns="">
      <p:transition spd="slow" advTm="3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7234-B3F5-6544-BEB6-3BB83A61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988" y="1127958"/>
            <a:ext cx="2691012" cy="350984"/>
          </a:xfrm>
        </p:spPr>
        <p:txBody>
          <a:bodyPr/>
          <a:lstStyle/>
          <a:p>
            <a:br>
              <a:rPr lang="en-US" sz="4400" i="1"/>
            </a:br>
            <a:br>
              <a:rPr lang="en-US" sz="4400" i="1"/>
            </a:br>
            <a:b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44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i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BA429-2931-4EA6-8140-E59D393203A6}"/>
              </a:ext>
            </a:extLst>
          </p:cNvPr>
          <p:cNvSpPr txBox="1"/>
          <p:nvPr/>
        </p:nvSpPr>
        <p:spPr>
          <a:xfrm>
            <a:off x="197707" y="1837940"/>
            <a:ext cx="96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5DCB8-0DC1-44E3-9582-6AC5AE217493}"/>
              </a:ext>
            </a:extLst>
          </p:cNvPr>
          <p:cNvSpPr txBox="1"/>
          <p:nvPr/>
        </p:nvSpPr>
        <p:spPr>
          <a:xfrm>
            <a:off x="257103" y="370073"/>
            <a:ext cx="70229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latin typeface="ArponaSans Light" panose="020C0403040504050203" pitchFamily="34" charset="0"/>
              </a:rPr>
              <a:t>Assessment of the Projects</a:t>
            </a:r>
            <a:endParaRPr lang="en-GB" sz="4400" b="1">
              <a:latin typeface="ArponaSans Light" panose="020C0403040504050203" pitchFamily="34" charset="0"/>
            </a:endParaRPr>
          </a:p>
        </p:txBody>
      </p:sp>
      <p:pic>
        <p:nvPicPr>
          <p:cNvPr id="1026" name="Picture 2" descr="Icon&#10;&#10;Description automatically generated">
            <a:extLst>
              <a:ext uri="{FF2B5EF4-FFF2-40B4-BE49-F238E27FC236}">
                <a16:creationId xmlns:a16="http://schemas.microsoft.com/office/drawing/2014/main" id="{F2F2BA1B-4F3C-429E-B73C-FE6307C75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408" y="370073"/>
            <a:ext cx="1323074" cy="132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con&#10;&#10;Description automatically generated">
            <a:extLst>
              <a:ext uri="{FF2B5EF4-FFF2-40B4-BE49-F238E27FC236}">
                <a16:creationId xmlns:a16="http://schemas.microsoft.com/office/drawing/2014/main" id="{CEBAC820-881D-498B-B423-E8D0D3B4D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457" y="2052145"/>
            <a:ext cx="1323074" cy="172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E019941-EC39-48A1-998A-0EF94C6BB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678" y="4363955"/>
            <a:ext cx="1323074" cy="152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0FD8FF-477E-4C6F-8207-9EC0B44D274E}"/>
              </a:ext>
            </a:extLst>
          </p:cNvPr>
          <p:cNvSpPr txBox="1"/>
          <p:nvPr/>
        </p:nvSpPr>
        <p:spPr>
          <a:xfrm>
            <a:off x="553453" y="1397675"/>
            <a:ext cx="52337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ArponaSans Light" panose="020C0403040504050203" pitchFamily="34" charset="0"/>
              </a:rPr>
              <a:t>The assessment of each Project will be made up of a number of tasks that are inter linked.</a:t>
            </a:r>
          </a:p>
          <a:p>
            <a:endParaRPr lang="en-GB" sz="2000">
              <a:latin typeface="ArponaSans Light" panose="020C0403040504050203" pitchFamily="34" charset="0"/>
            </a:endParaRPr>
          </a:p>
          <a:p>
            <a:r>
              <a:rPr lang="en-GB" sz="2000">
                <a:latin typeface="ArponaSans Light" panose="020C0403040504050203" pitchFamily="34" charset="0"/>
              </a:rPr>
              <a:t>Each task will clearly identify which specific skills are being assessed. Each of these skills will be allocated a set amount of marks. </a:t>
            </a:r>
          </a:p>
          <a:p>
            <a:endParaRPr lang="en-GB" sz="2000">
              <a:latin typeface="ArponaSans Light" panose="020C0403040504050203" pitchFamily="34" charset="0"/>
            </a:endParaRPr>
          </a:p>
          <a:p>
            <a:r>
              <a:rPr lang="en-GB" sz="2000">
                <a:latin typeface="ArponaSans Light" panose="020C0403040504050203" pitchFamily="34" charset="0"/>
              </a:rPr>
              <a:t>The Global Community Project and the Future Destinations Project will be marked out of </a:t>
            </a:r>
            <a:r>
              <a:rPr lang="en-GB" sz="2000" b="1">
                <a:latin typeface="ArponaSans Light" panose="020C0403040504050203" pitchFamily="34" charset="0"/>
              </a:rPr>
              <a:t>72</a:t>
            </a:r>
            <a:r>
              <a:rPr lang="en-GB" sz="2000">
                <a:latin typeface="ArponaSans Light" panose="020C0403040504050203" pitchFamily="34" charset="0"/>
              </a:rPr>
              <a:t>. The Individual Project will be marked out of </a:t>
            </a:r>
            <a:r>
              <a:rPr lang="en-GB" sz="2000" b="1">
                <a:latin typeface="ArponaSans Light" panose="020C0403040504050203" pitchFamily="34" charset="0"/>
              </a:rPr>
              <a:t>96</a:t>
            </a:r>
            <a:r>
              <a:rPr lang="en-GB" sz="2000">
                <a:latin typeface="ArponaSans Light" panose="020C0403040504050203" pitchFamily="34" charset="0"/>
              </a:rPr>
              <a:t>.</a:t>
            </a:r>
          </a:p>
          <a:p>
            <a:endParaRPr lang="en-GB" sz="2000">
              <a:latin typeface="ArponaSans Light" panose="020C0403040504050203" pitchFamily="34" charset="0"/>
            </a:endParaRPr>
          </a:p>
          <a:p>
            <a:endParaRPr lang="en-GB" sz="2000">
              <a:latin typeface="ArponaSans Light" panose="020C0403040504050203" pitchFamily="34" charset="0"/>
            </a:endParaRPr>
          </a:p>
          <a:p>
            <a:endParaRPr lang="en-GB" sz="2000">
              <a:latin typeface="ArponaSans Light" panose="020C0403040504050203" pitchFamily="34" charset="0"/>
            </a:endParaRPr>
          </a:p>
          <a:p>
            <a:endParaRPr lang="en-GB" sz="2000">
              <a:latin typeface="ArponaSans Light" panose="020C0403040504050203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D3F64B6-5D91-4361-9207-F6FAC09E2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7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63"/>
    </mc:Choice>
    <mc:Fallback xmlns="">
      <p:transition spd="slow" advTm="67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7234-B3F5-6544-BEB6-3BB83A61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81" y="458683"/>
            <a:ext cx="10442038" cy="3296287"/>
          </a:xfrm>
        </p:spPr>
        <p:txBody>
          <a:bodyPr/>
          <a:lstStyle/>
          <a:p>
            <a:br>
              <a:rPr lang="en-US" sz="4400" i="1"/>
            </a:br>
            <a:br>
              <a:rPr lang="en-US" sz="4400" i="1"/>
            </a:br>
            <a:b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44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i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BA429-2931-4EA6-8140-E59D393203A6}"/>
              </a:ext>
            </a:extLst>
          </p:cNvPr>
          <p:cNvSpPr txBox="1"/>
          <p:nvPr/>
        </p:nvSpPr>
        <p:spPr>
          <a:xfrm>
            <a:off x="197707" y="1837940"/>
            <a:ext cx="96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5DCB8-0DC1-44E3-9582-6AC5AE217493}"/>
              </a:ext>
            </a:extLst>
          </p:cNvPr>
          <p:cNvSpPr txBox="1"/>
          <p:nvPr/>
        </p:nvSpPr>
        <p:spPr>
          <a:xfrm>
            <a:off x="290380" y="400406"/>
            <a:ext cx="75171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latin typeface="ArponaSans Light" panose="020C0403040504050203" pitchFamily="34" charset="0"/>
              </a:rPr>
              <a:t>Global Community Assessment</a:t>
            </a:r>
            <a:endParaRPr lang="en-GB" sz="4400" b="1">
              <a:latin typeface="ArponaSans Light" panose="020C040304050405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0272A1-73F5-4D3F-B63C-0EAE6148BEAE}"/>
              </a:ext>
            </a:extLst>
          </p:cNvPr>
          <p:cNvSpPr txBox="1"/>
          <p:nvPr/>
        </p:nvSpPr>
        <p:spPr>
          <a:xfrm>
            <a:off x="197707" y="1228397"/>
            <a:ext cx="77538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ArponaSans Light" panose="020C0403040504050203" pitchFamily="34" charset="0"/>
              </a:rPr>
              <a:t>Task 1 - Becoming an informed global citizen </a:t>
            </a:r>
          </a:p>
          <a:p>
            <a:r>
              <a:rPr lang="en-US" sz="2000">
                <a:latin typeface="ArponaSans Light" panose="020C0403040504050203" pitchFamily="34" charset="0"/>
              </a:rPr>
              <a:t>Develop a deeper understanding of a chosen global issue.</a:t>
            </a:r>
          </a:p>
          <a:p>
            <a:r>
              <a:rPr lang="en-US" sz="2000">
                <a:latin typeface="ArponaSans Light" panose="020C0403040504050203" pitchFamily="34" charset="0"/>
              </a:rPr>
              <a:t>Produce a Research Review of secondary information and use to inform a presentation for an audience. </a:t>
            </a:r>
          </a:p>
          <a:p>
            <a:endParaRPr lang="en-US" sz="2000">
              <a:latin typeface="ArponaSans Light" panose="020C0403040504050203" pitchFamily="34" charset="0"/>
            </a:endParaRPr>
          </a:p>
          <a:p>
            <a:r>
              <a:rPr lang="en-US" sz="2000" b="1">
                <a:latin typeface="ArponaSans Light" panose="020C0403040504050203" pitchFamily="34" charset="0"/>
              </a:rPr>
              <a:t>Task 2 – Proposing solutions to a global issue in a local perspective </a:t>
            </a:r>
          </a:p>
          <a:p>
            <a:r>
              <a:rPr lang="en-US" sz="2000">
                <a:latin typeface="ArponaSans Light" panose="020C0403040504050203" pitchFamily="34" charset="0"/>
              </a:rPr>
              <a:t>Explore how the chosen global issue is related to a problem that needs addressing in Wales or a local area. </a:t>
            </a:r>
          </a:p>
          <a:p>
            <a:endParaRPr lang="en-US" sz="2000" b="1">
              <a:latin typeface="ArponaSans Light" panose="020C0403040504050203" pitchFamily="34" charset="0"/>
            </a:endParaRPr>
          </a:p>
          <a:p>
            <a:r>
              <a:rPr lang="en-US" sz="2000" b="1">
                <a:latin typeface="ArponaSans Light" panose="020C0403040504050203" pitchFamily="34" charset="0"/>
              </a:rPr>
              <a:t>Task 3 – Becoming an active citizen </a:t>
            </a:r>
          </a:p>
          <a:p>
            <a:r>
              <a:rPr lang="en-US" sz="2000">
                <a:latin typeface="ArponaSans Light" panose="020C0403040504050203" pitchFamily="34" charset="0"/>
              </a:rPr>
              <a:t>Contribute towards addressing the chosen global issue by planning and carrying out a community action for at least 15 hours either locally, nationally or globally. </a:t>
            </a:r>
          </a:p>
        </p:txBody>
      </p:sp>
      <p:pic>
        <p:nvPicPr>
          <p:cNvPr id="7" name="Picture 2" descr="Icon&#10;&#10;Description automatically generated">
            <a:extLst>
              <a:ext uri="{FF2B5EF4-FFF2-40B4-BE49-F238E27FC236}">
                <a16:creationId xmlns:a16="http://schemas.microsoft.com/office/drawing/2014/main" id="{8A5F2400-C608-4A12-AD70-A40D933EA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497" y="1837940"/>
            <a:ext cx="2039827" cy="203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5595956-97B0-4A30-A96B-FCB3C89A82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9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23"/>
    </mc:Choice>
    <mc:Fallback xmlns="">
      <p:transition spd="slow" advTm="37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7234-B3F5-6544-BEB6-3BB83A61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81" y="458683"/>
            <a:ext cx="10442038" cy="3296287"/>
          </a:xfrm>
        </p:spPr>
        <p:txBody>
          <a:bodyPr/>
          <a:lstStyle/>
          <a:p>
            <a:br>
              <a:rPr lang="en-US" sz="4400" i="1"/>
            </a:br>
            <a:br>
              <a:rPr lang="en-US" sz="4400" i="1"/>
            </a:br>
            <a:b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44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i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BA429-2931-4EA6-8140-E59D393203A6}"/>
              </a:ext>
            </a:extLst>
          </p:cNvPr>
          <p:cNvSpPr txBox="1"/>
          <p:nvPr/>
        </p:nvSpPr>
        <p:spPr>
          <a:xfrm>
            <a:off x="290381" y="1196512"/>
            <a:ext cx="63907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en-US" b="1" i="0">
                <a:solidFill>
                  <a:srgbClr val="000000"/>
                </a:solidFill>
                <a:effectLst/>
                <a:latin typeface="ArponaSans Light" panose="020C0403040504050203" pitchFamily="34" charset="0"/>
              </a:rPr>
              <a:t>Task 1a - Become self-aware</a:t>
            </a:r>
            <a:r>
              <a:rPr lang="en-US" b="0" i="0">
                <a:solidFill>
                  <a:srgbClr val="000000"/>
                </a:solidFill>
                <a:effectLst/>
                <a:latin typeface="ArponaSans Light" panose="020C0403040504050203" pitchFamily="34" charset="0"/>
              </a:rPr>
              <a:t> </a:t>
            </a:r>
            <a:endParaRPr lang="en-US" sz="2400" b="0" i="0">
              <a:solidFill>
                <a:srgbClr val="000000"/>
              </a:solidFill>
              <a:effectLst/>
              <a:latin typeface="ArponaSans Light" panose="020C0403040504050203" pitchFamily="34" charset="0"/>
            </a:endParaRPr>
          </a:p>
          <a:p>
            <a:pPr algn="l" rtl="0" fontAlgn="base"/>
            <a:r>
              <a:rPr lang="en-US" b="0" i="0">
                <a:effectLst/>
                <a:latin typeface="ArponaSans Light" panose="020C0403040504050203" pitchFamily="34" charset="0"/>
              </a:rPr>
              <a:t>Produce </a:t>
            </a:r>
            <a:r>
              <a:rPr lang="en-US" b="1" i="0">
                <a:effectLst/>
                <a:latin typeface="ArponaSans Light" panose="020C0403040504050203" pitchFamily="34" charset="0"/>
              </a:rPr>
              <a:t>a Self-Assessment </a:t>
            </a:r>
            <a:r>
              <a:rPr lang="en-US" b="0" i="0">
                <a:effectLst/>
                <a:latin typeface="ArponaSans Light" panose="020C0403040504050203" pitchFamily="34" charset="0"/>
              </a:rPr>
              <a:t>in preparation for your future destination.  </a:t>
            </a:r>
          </a:p>
          <a:p>
            <a:pPr algn="l" rtl="0" fontAlgn="base"/>
            <a:endParaRPr lang="en-US">
              <a:latin typeface="ArponaSans Light" panose="020C0403040504050203" pitchFamily="34" charset="0"/>
            </a:endParaRPr>
          </a:p>
          <a:p>
            <a:pPr algn="l" rtl="0" fontAlgn="base"/>
            <a:r>
              <a:rPr lang="en-US" b="1" i="0">
                <a:effectLst/>
                <a:latin typeface="ArponaSans Light" panose="020C0403040504050203" pitchFamily="34" charset="0"/>
              </a:rPr>
              <a:t>Task 1b - Become employment aware </a:t>
            </a:r>
          </a:p>
          <a:p>
            <a:pPr algn="l" rtl="0" fontAlgn="base"/>
            <a:r>
              <a:rPr lang="en-US" b="0" i="0">
                <a:effectLst/>
                <a:latin typeface="ArponaSans Light" panose="020C0403040504050203" pitchFamily="34" charset="0"/>
              </a:rPr>
              <a:t>Explore potential realistic future employment.  </a:t>
            </a:r>
          </a:p>
          <a:p>
            <a:pPr algn="l" rtl="0" fontAlgn="base"/>
            <a:r>
              <a:rPr lang="en-US" b="0" i="0">
                <a:effectLst/>
                <a:latin typeface="ArponaSans Light" panose="020C0403040504050203" pitchFamily="34" charset="0"/>
              </a:rPr>
              <a:t>Produce a Personal Employment Destination Plan, explaining and justifying choices. </a:t>
            </a:r>
          </a:p>
          <a:p>
            <a:pPr algn="l" rtl="0" fontAlgn="base"/>
            <a:endParaRPr lang="en-US">
              <a:latin typeface="ArponaSans Light" panose="020C0403040504050203" pitchFamily="34" charset="0"/>
            </a:endParaRPr>
          </a:p>
          <a:p>
            <a:pPr algn="l" rtl="0" fontAlgn="base"/>
            <a:r>
              <a:rPr lang="en-US" b="1" i="0">
                <a:solidFill>
                  <a:srgbClr val="000000"/>
                </a:solidFill>
                <a:effectLst/>
                <a:latin typeface="ArponaSans Light" panose="020C0403040504050203" pitchFamily="34" charset="0"/>
              </a:rPr>
              <a:t>Task 2 - Improving our future</a:t>
            </a:r>
            <a:r>
              <a:rPr lang="en-US" b="0" i="0">
                <a:solidFill>
                  <a:srgbClr val="000000"/>
                </a:solidFill>
                <a:effectLst/>
                <a:latin typeface="ArponaSans Light" panose="020C0403040504050203" pitchFamily="34" charset="0"/>
              </a:rPr>
              <a:t> </a:t>
            </a:r>
          </a:p>
          <a:p>
            <a:pPr algn="l" rtl="0" fontAlgn="base"/>
            <a:r>
              <a:rPr lang="en-US">
                <a:solidFill>
                  <a:srgbClr val="000000"/>
                </a:solidFill>
                <a:latin typeface="ArponaSans Light" panose="020C0403040504050203" pitchFamily="34" charset="0"/>
              </a:rPr>
              <a:t>D</a:t>
            </a:r>
            <a:r>
              <a:rPr lang="en-US" b="0" i="0">
                <a:solidFill>
                  <a:srgbClr val="000000"/>
                </a:solidFill>
                <a:effectLst/>
                <a:latin typeface="ArponaSans Light" panose="020C0403040504050203" pitchFamily="34" charset="0"/>
              </a:rPr>
              <a:t>evise an initiative on one of these themes - society,  culture, environment  a</a:t>
            </a:r>
            <a:r>
              <a:rPr lang="en-US">
                <a:solidFill>
                  <a:srgbClr val="000000"/>
                </a:solidFill>
                <a:latin typeface="ArponaSans Light" panose="020C0403040504050203" pitchFamily="34" charset="0"/>
              </a:rPr>
              <a:t>nd </a:t>
            </a:r>
            <a:r>
              <a:rPr lang="en-US" b="0" i="0">
                <a:solidFill>
                  <a:srgbClr val="000000"/>
                </a:solidFill>
                <a:effectLst/>
                <a:latin typeface="ArponaSans Light" panose="020C0403040504050203" pitchFamily="34" charset="0"/>
              </a:rPr>
              <a:t>economy that could have a positive impact on others.</a:t>
            </a:r>
          </a:p>
          <a:p>
            <a:pPr algn="l" rtl="0" fontAlgn="base"/>
            <a:r>
              <a:rPr lang="en-US" b="0" i="0">
                <a:solidFill>
                  <a:srgbClr val="000000"/>
                </a:solidFill>
                <a:effectLst/>
                <a:latin typeface="ArponaSans Light" panose="020C0403040504050203" pitchFamily="34" charset="0"/>
              </a:rPr>
              <a:t>Produce an Initiative Proposal and Presentation. </a:t>
            </a:r>
          </a:p>
          <a:p>
            <a:pPr algn="l" rtl="0" fontAlgn="base"/>
            <a:r>
              <a:rPr lang="en-US" b="0" i="0">
                <a:solidFill>
                  <a:srgbClr val="000000"/>
                </a:solidFill>
                <a:effectLst/>
                <a:latin typeface="ArponaSans Light" panose="020C0403040504050203" pitchFamily="34" charset="0"/>
              </a:rPr>
              <a:t>Learners will be expected to collaborate with another person, people or group. </a:t>
            </a:r>
            <a:endParaRPr lang="en-US" b="0" i="0">
              <a:effectLst/>
              <a:latin typeface="ArponaSans Light" panose="020C040304050405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5DCB8-0DC1-44E3-9582-6AC5AE217493}"/>
              </a:ext>
            </a:extLst>
          </p:cNvPr>
          <p:cNvSpPr txBox="1"/>
          <p:nvPr/>
        </p:nvSpPr>
        <p:spPr>
          <a:xfrm>
            <a:off x="290381" y="458683"/>
            <a:ext cx="81033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latin typeface="ArponaSans Light" panose="020C0403040504050203" pitchFamily="34" charset="0"/>
              </a:rPr>
              <a:t>Future Destinations Assessment</a:t>
            </a:r>
            <a:endParaRPr lang="en-GB" sz="4400" b="1">
              <a:latin typeface="ArponaSans Light" panose="020C0403040504050203" pitchFamily="34" charset="0"/>
            </a:endParaRPr>
          </a:p>
        </p:txBody>
      </p:sp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A65F0D30-9D80-4C00-BF15-23A61122B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898" y="1637743"/>
            <a:ext cx="2251149" cy="293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E08E572-A194-4B92-A8DF-CA7419AEB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3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06"/>
    </mc:Choice>
    <mc:Fallback xmlns="">
      <p:transition spd="slow" advTm="40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7234-B3F5-6544-BEB6-3BB83A61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81" y="458683"/>
            <a:ext cx="10442038" cy="3296287"/>
          </a:xfrm>
        </p:spPr>
        <p:txBody>
          <a:bodyPr/>
          <a:lstStyle/>
          <a:p>
            <a:br>
              <a:rPr lang="en-US" sz="4400" i="1"/>
            </a:br>
            <a:br>
              <a:rPr lang="en-US" sz="4400" i="1"/>
            </a:br>
            <a:b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44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i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BA429-2931-4EA6-8140-E59D393203A6}"/>
              </a:ext>
            </a:extLst>
          </p:cNvPr>
          <p:cNvSpPr txBox="1"/>
          <p:nvPr/>
        </p:nvSpPr>
        <p:spPr>
          <a:xfrm>
            <a:off x="154458" y="1586496"/>
            <a:ext cx="61598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en-US" sz="2000" b="1" i="0">
                <a:solidFill>
                  <a:srgbClr val="000000"/>
                </a:solidFill>
                <a:effectLst/>
                <a:latin typeface="ArponaSans Light" panose="020C0403040504050203" pitchFamily="34" charset="0"/>
              </a:rPr>
              <a:t>Task 1 - Produce a research project</a:t>
            </a:r>
            <a:r>
              <a:rPr lang="en-US" sz="2000" b="0" i="0">
                <a:solidFill>
                  <a:srgbClr val="000000"/>
                </a:solidFill>
                <a:effectLst/>
                <a:latin typeface="ArponaSans Light" panose="020C0403040504050203" pitchFamily="34" charset="0"/>
              </a:rPr>
              <a:t> </a:t>
            </a:r>
          </a:p>
          <a:p>
            <a:pPr algn="l" rtl="0" fontAlgn="base"/>
            <a:r>
              <a:rPr lang="en-US" sz="2000" b="0" i="0">
                <a:solidFill>
                  <a:srgbClr val="000000"/>
                </a:solidFill>
                <a:effectLst/>
                <a:latin typeface="ArponaSans Light" panose="020C0403040504050203" pitchFamily="34" charset="0"/>
              </a:rPr>
              <a:t> Select a topic and produce a written research project (Option A), or an artefact (Option B). </a:t>
            </a:r>
          </a:p>
          <a:p>
            <a:pPr algn="l" rtl="0" fontAlgn="base"/>
            <a:endParaRPr lang="en-US" sz="2000">
              <a:solidFill>
                <a:srgbClr val="000000"/>
              </a:solidFill>
              <a:latin typeface="ArponaSans Light" panose="020C0403040504050203" pitchFamily="34" charset="0"/>
            </a:endParaRPr>
          </a:p>
          <a:p>
            <a:pPr algn="l" rtl="0" fontAlgn="base"/>
            <a:r>
              <a:rPr lang="en-US" sz="2000">
                <a:solidFill>
                  <a:srgbClr val="000000"/>
                </a:solidFill>
                <a:latin typeface="ArponaSans Light" panose="020C0403040504050203" pitchFamily="34" charset="0"/>
              </a:rPr>
              <a:t>Each learner must be allocated a supervisor who will hold 3 formal meetings at specified times  through the Project.</a:t>
            </a:r>
          </a:p>
          <a:p>
            <a:pPr algn="l" rtl="0" fontAlgn="base"/>
            <a:r>
              <a:rPr lang="en-US" sz="20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20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2000" b="1" i="0">
                <a:solidFill>
                  <a:srgbClr val="000000"/>
                </a:solidFill>
                <a:effectLst/>
                <a:latin typeface="ArponaSans Light" panose="020C0403040504050203" pitchFamily="34" charset="0"/>
              </a:rPr>
              <a:t>Task 2 – Produce a self-evaluation</a:t>
            </a:r>
            <a:r>
              <a:rPr lang="en-US" sz="2000" b="0" i="0">
                <a:solidFill>
                  <a:srgbClr val="000000"/>
                </a:solidFill>
                <a:effectLst/>
                <a:latin typeface="ArponaSans Light" panose="020C0403040504050203" pitchFamily="34" charset="0"/>
              </a:rPr>
              <a:t> </a:t>
            </a:r>
          </a:p>
          <a:p>
            <a:pPr algn="l" rtl="0" fontAlgn="base"/>
            <a:r>
              <a:rPr lang="en-US" sz="2000" b="0" i="0">
                <a:solidFill>
                  <a:srgbClr val="000000"/>
                </a:solidFill>
                <a:effectLst/>
                <a:latin typeface="ArponaSans Light" panose="020C0403040504050203" pitchFamily="34" charset="0"/>
              </a:rPr>
              <a:t>Learners will reflect how their development of the Integral and Embedded skills throughout the Advanced Skills Baccalaureate Wales course has enabled them to plan, manage and produce an Individual Project. 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5DCB8-0DC1-44E3-9582-6AC5AE217493}"/>
              </a:ext>
            </a:extLst>
          </p:cNvPr>
          <p:cNvSpPr txBox="1"/>
          <p:nvPr/>
        </p:nvSpPr>
        <p:spPr>
          <a:xfrm>
            <a:off x="154458" y="490812"/>
            <a:ext cx="75438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latin typeface="ArponaSans Light" panose="020C0403040504050203" pitchFamily="34" charset="0"/>
              </a:rPr>
              <a:t>Individual Project Assessment</a:t>
            </a:r>
            <a:endParaRPr lang="en-GB" sz="4400" b="1">
              <a:latin typeface="ArponaSans Light" panose="020C0403040504050203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A96C341-B7E2-4C11-BF62-9C65F0A97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404" y="1717007"/>
            <a:ext cx="2367332" cy="273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1929809-EC12-4BA8-AFC6-EB8785B2A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0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44"/>
    </mc:Choice>
    <mc:Fallback xmlns="">
      <p:transition spd="slow" advTm="44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7234-B3F5-6544-BEB6-3BB83A61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81" y="458683"/>
            <a:ext cx="10442038" cy="3296287"/>
          </a:xfrm>
        </p:spPr>
        <p:txBody>
          <a:bodyPr/>
          <a:lstStyle/>
          <a:p>
            <a:br>
              <a:rPr lang="en-US" sz="4400" i="1"/>
            </a:br>
            <a:br>
              <a:rPr lang="en-US" sz="4400" i="1"/>
            </a:br>
            <a:b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44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i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5DCB8-0DC1-44E3-9582-6AC5AE217493}"/>
              </a:ext>
            </a:extLst>
          </p:cNvPr>
          <p:cNvSpPr txBox="1"/>
          <p:nvPr/>
        </p:nvSpPr>
        <p:spPr>
          <a:xfrm>
            <a:off x="154458" y="135517"/>
            <a:ext cx="75438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latin typeface="ArponaSans Light" panose="020C0403040504050203" pitchFamily="34" charset="0"/>
              </a:rPr>
              <a:t>Grading</a:t>
            </a:r>
            <a:endParaRPr lang="en-GB" sz="4400" b="1">
              <a:latin typeface="ArponaSans Light" panose="020C040304050405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3B791C-FF35-4451-9C91-E9E2B429C1DA}"/>
              </a:ext>
            </a:extLst>
          </p:cNvPr>
          <p:cNvSpPr txBox="1"/>
          <p:nvPr/>
        </p:nvSpPr>
        <p:spPr>
          <a:xfrm>
            <a:off x="154458" y="904958"/>
            <a:ext cx="685594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rponaSans Light" panose="020C0403040504050203" pitchFamily="34" charset="0"/>
              </a:rPr>
              <a:t>Each Project will be graded a – u </a:t>
            </a:r>
          </a:p>
          <a:p>
            <a:endParaRPr lang="en-GB">
              <a:latin typeface="ArponaSans Light" panose="020C0403040504050203" pitchFamily="34" charset="0"/>
            </a:endParaRPr>
          </a:p>
          <a:p>
            <a:endParaRPr lang="en-GB">
              <a:latin typeface="ArponaSans Light" panose="020C0403040504050203" pitchFamily="34" charset="0"/>
            </a:endParaRPr>
          </a:p>
          <a:p>
            <a:endParaRPr lang="en-GB">
              <a:latin typeface="ArponaSans Light" panose="020C0403040504050203" pitchFamily="34" charset="0"/>
            </a:endParaRPr>
          </a:p>
          <a:p>
            <a:endParaRPr lang="en-GB">
              <a:latin typeface="ArponaSans Light" panose="020C0403040504050203" pitchFamily="34" charset="0"/>
            </a:endParaRPr>
          </a:p>
          <a:p>
            <a:endParaRPr lang="en-GB">
              <a:latin typeface="ArponaSans Light" panose="020C0403040504050203" pitchFamily="34" charset="0"/>
            </a:endParaRPr>
          </a:p>
          <a:p>
            <a:endParaRPr lang="en-GB">
              <a:latin typeface="ArponaSans Light" panose="020C0403040504050203" pitchFamily="34" charset="0"/>
            </a:endParaRPr>
          </a:p>
          <a:p>
            <a:endParaRPr lang="en-GB">
              <a:latin typeface="ArponaSans Light" panose="020C0403040504050203" pitchFamily="34" charset="0"/>
            </a:endParaRPr>
          </a:p>
          <a:p>
            <a:endParaRPr lang="en-GB">
              <a:latin typeface="ArponaSans Light" panose="020C0403040504050203" pitchFamily="34" charset="0"/>
            </a:endParaRPr>
          </a:p>
          <a:p>
            <a:endParaRPr lang="en-GB">
              <a:latin typeface="ArponaSans Light" panose="020C0403040504050203" pitchFamily="34" charset="0"/>
            </a:endParaRPr>
          </a:p>
          <a:p>
            <a:endParaRPr lang="en-GB">
              <a:latin typeface="ArponaSans Light" panose="020C0403040504050203" pitchFamily="34" charset="0"/>
            </a:endParaRPr>
          </a:p>
          <a:p>
            <a:endParaRPr lang="en-GB">
              <a:latin typeface="ArponaSans Light" panose="020C0403040504050203" pitchFamily="34" charset="0"/>
            </a:endParaRPr>
          </a:p>
          <a:p>
            <a:r>
              <a:rPr lang="en-GB">
                <a:latin typeface="ArponaSans Light" panose="020C0403040504050203" pitchFamily="34" charset="0"/>
              </a:rPr>
              <a:t>The overall Advanced Skills Baccalaureate Wales will be graded A* – U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3003B38-76F9-4D96-9375-E33926848B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601332"/>
              </p:ext>
            </p:extLst>
          </p:nvPr>
        </p:nvGraphicFramePr>
        <p:xfrm>
          <a:off x="999993" y="4609048"/>
          <a:ext cx="5221706" cy="1102088"/>
        </p:xfrm>
        <a:graphic>
          <a:graphicData uri="http://schemas.openxmlformats.org/drawingml/2006/table">
            <a:tbl>
              <a:tblPr/>
              <a:tblGrid>
                <a:gridCol w="994039">
                  <a:extLst>
                    <a:ext uri="{9D8B030D-6E8A-4147-A177-3AD203B41FA5}">
                      <a16:colId xmlns:a16="http://schemas.microsoft.com/office/drawing/2014/main" val="2421681261"/>
                    </a:ext>
                  </a:extLst>
                </a:gridCol>
                <a:gridCol w="994039">
                  <a:extLst>
                    <a:ext uri="{9D8B030D-6E8A-4147-A177-3AD203B41FA5}">
                      <a16:colId xmlns:a16="http://schemas.microsoft.com/office/drawing/2014/main" val="67555597"/>
                    </a:ext>
                  </a:extLst>
                </a:gridCol>
                <a:gridCol w="538938">
                  <a:extLst>
                    <a:ext uri="{9D8B030D-6E8A-4147-A177-3AD203B41FA5}">
                      <a16:colId xmlns:a16="http://schemas.microsoft.com/office/drawing/2014/main" val="1780503132"/>
                    </a:ext>
                  </a:extLst>
                </a:gridCol>
                <a:gridCol w="538938">
                  <a:extLst>
                    <a:ext uri="{9D8B030D-6E8A-4147-A177-3AD203B41FA5}">
                      <a16:colId xmlns:a16="http://schemas.microsoft.com/office/drawing/2014/main" val="3502630966"/>
                    </a:ext>
                  </a:extLst>
                </a:gridCol>
                <a:gridCol w="538938">
                  <a:extLst>
                    <a:ext uri="{9D8B030D-6E8A-4147-A177-3AD203B41FA5}">
                      <a16:colId xmlns:a16="http://schemas.microsoft.com/office/drawing/2014/main" val="4155902228"/>
                    </a:ext>
                  </a:extLst>
                </a:gridCol>
                <a:gridCol w="538938">
                  <a:extLst>
                    <a:ext uri="{9D8B030D-6E8A-4147-A177-3AD203B41FA5}">
                      <a16:colId xmlns:a16="http://schemas.microsoft.com/office/drawing/2014/main" val="4254098039"/>
                    </a:ext>
                  </a:extLst>
                </a:gridCol>
                <a:gridCol w="538938">
                  <a:extLst>
                    <a:ext uri="{9D8B030D-6E8A-4147-A177-3AD203B41FA5}">
                      <a16:colId xmlns:a16="http://schemas.microsoft.com/office/drawing/2014/main" val="4204658043"/>
                    </a:ext>
                  </a:extLst>
                </a:gridCol>
                <a:gridCol w="538938">
                  <a:extLst>
                    <a:ext uri="{9D8B030D-6E8A-4147-A177-3AD203B41FA5}">
                      <a16:colId xmlns:a16="http://schemas.microsoft.com/office/drawing/2014/main" val="3334731179"/>
                    </a:ext>
                  </a:extLst>
                </a:gridCol>
              </a:tblGrid>
              <a:tr h="567143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100" b="1" i="0">
                          <a:effectLst/>
                          <a:latin typeface="ArponaSans Light" panose="020C0403040504050203" pitchFamily="34" charset="0"/>
                        </a:rPr>
                        <a:t>Maximum Raw Mark</a:t>
                      </a:r>
                      <a:r>
                        <a:rPr lang="en-GB" sz="1100" b="0" i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  <a:endParaRPr lang="en-GB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100" b="1" i="0">
                          <a:effectLst/>
                          <a:latin typeface="ArponaSans Light" panose="020C0403040504050203" pitchFamily="34" charset="0"/>
                        </a:rPr>
                        <a:t>Maximum Uniform Mark </a:t>
                      </a:r>
                      <a:r>
                        <a:rPr lang="en-GB" sz="1100" b="0" i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  <a:endParaRPr lang="en-GB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100" b="1" i="0">
                          <a:effectLst/>
                          <a:latin typeface="ArponaSans Light" panose="020C0403040504050203" pitchFamily="34" charset="0"/>
                        </a:rPr>
                        <a:t>A*</a:t>
                      </a:r>
                      <a:r>
                        <a:rPr lang="en-GB" sz="1100" b="0" i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  <a:endParaRPr lang="en-GB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100" b="1" i="0">
                          <a:effectLst/>
                          <a:latin typeface="ArponaSans Light" panose="020C0403040504050203" pitchFamily="34" charset="0"/>
                        </a:rPr>
                        <a:t>A</a:t>
                      </a:r>
                      <a:r>
                        <a:rPr lang="en-GB" sz="1100" b="0" i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  <a:endParaRPr lang="en-GB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100" b="1" i="0">
                          <a:effectLst/>
                          <a:latin typeface="ArponaSans Light" panose="020C0403040504050203" pitchFamily="34" charset="0"/>
                        </a:rPr>
                        <a:t>B</a:t>
                      </a:r>
                      <a:r>
                        <a:rPr lang="en-GB" sz="1100" b="0" i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  <a:endParaRPr lang="en-GB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100" b="1" i="0">
                          <a:effectLst/>
                          <a:latin typeface="ArponaSans Light" panose="020C0403040504050203" pitchFamily="34" charset="0"/>
                        </a:rPr>
                        <a:t>C</a:t>
                      </a:r>
                      <a:r>
                        <a:rPr lang="en-GB" sz="1100" b="0" i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  <a:endParaRPr lang="en-GB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100" b="1" i="0">
                          <a:effectLst/>
                          <a:latin typeface="ArponaSans Light" panose="020C0403040504050203" pitchFamily="34" charset="0"/>
                        </a:rPr>
                        <a:t>D</a:t>
                      </a:r>
                      <a:r>
                        <a:rPr lang="en-GB" sz="1100" b="0" i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  <a:endParaRPr lang="en-GB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100" b="1" i="0">
                          <a:effectLst/>
                          <a:latin typeface="ArponaSans Light" panose="020C0403040504050203" pitchFamily="34" charset="0"/>
                        </a:rPr>
                        <a:t>E</a:t>
                      </a:r>
                      <a:r>
                        <a:rPr lang="en-GB" sz="1100" b="0" i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  <a:endParaRPr lang="en-GB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095730"/>
                  </a:ext>
                </a:extLst>
              </a:tr>
              <a:tr h="507728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240 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360 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324 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288 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252 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216 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180 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144 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287925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92D5EC5-6676-4970-B1C6-1E0CA0F250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880230"/>
              </p:ext>
            </p:extLst>
          </p:nvPr>
        </p:nvGraphicFramePr>
        <p:xfrm>
          <a:off x="312006" y="1270696"/>
          <a:ext cx="6239079" cy="2445835"/>
        </p:xfrm>
        <a:graphic>
          <a:graphicData uri="http://schemas.openxmlformats.org/drawingml/2006/table">
            <a:tbl>
              <a:tblPr/>
              <a:tblGrid>
                <a:gridCol w="1803660">
                  <a:extLst>
                    <a:ext uri="{9D8B030D-6E8A-4147-A177-3AD203B41FA5}">
                      <a16:colId xmlns:a16="http://schemas.microsoft.com/office/drawing/2014/main" val="2913957006"/>
                    </a:ext>
                  </a:extLst>
                </a:gridCol>
                <a:gridCol w="941535">
                  <a:extLst>
                    <a:ext uri="{9D8B030D-6E8A-4147-A177-3AD203B41FA5}">
                      <a16:colId xmlns:a16="http://schemas.microsoft.com/office/drawing/2014/main" val="2205554437"/>
                    </a:ext>
                  </a:extLst>
                </a:gridCol>
                <a:gridCol w="936667">
                  <a:extLst>
                    <a:ext uri="{9D8B030D-6E8A-4147-A177-3AD203B41FA5}">
                      <a16:colId xmlns:a16="http://schemas.microsoft.com/office/drawing/2014/main" val="3369158339"/>
                    </a:ext>
                  </a:extLst>
                </a:gridCol>
                <a:gridCol w="515337">
                  <a:extLst>
                    <a:ext uri="{9D8B030D-6E8A-4147-A177-3AD203B41FA5}">
                      <a16:colId xmlns:a16="http://schemas.microsoft.com/office/drawing/2014/main" val="3172334921"/>
                    </a:ext>
                  </a:extLst>
                </a:gridCol>
                <a:gridCol w="510470">
                  <a:extLst>
                    <a:ext uri="{9D8B030D-6E8A-4147-A177-3AD203B41FA5}">
                      <a16:colId xmlns:a16="http://schemas.microsoft.com/office/drawing/2014/main" val="2330862401"/>
                    </a:ext>
                  </a:extLst>
                </a:gridCol>
                <a:gridCol w="510470">
                  <a:extLst>
                    <a:ext uri="{9D8B030D-6E8A-4147-A177-3AD203B41FA5}">
                      <a16:colId xmlns:a16="http://schemas.microsoft.com/office/drawing/2014/main" val="686176983"/>
                    </a:ext>
                  </a:extLst>
                </a:gridCol>
                <a:gridCol w="510470">
                  <a:extLst>
                    <a:ext uri="{9D8B030D-6E8A-4147-A177-3AD203B41FA5}">
                      <a16:colId xmlns:a16="http://schemas.microsoft.com/office/drawing/2014/main" val="2119953296"/>
                    </a:ext>
                  </a:extLst>
                </a:gridCol>
                <a:gridCol w="510470">
                  <a:extLst>
                    <a:ext uri="{9D8B030D-6E8A-4147-A177-3AD203B41FA5}">
                      <a16:colId xmlns:a16="http://schemas.microsoft.com/office/drawing/2014/main" val="192198419"/>
                    </a:ext>
                  </a:extLst>
                </a:gridCol>
              </a:tblGrid>
              <a:tr h="281619">
                <a:tc gridSpan="3">
                  <a:txBody>
                    <a:bodyPr/>
                    <a:lstStyle/>
                    <a:p>
                      <a:pPr algn="ctr" rtl="0" fontAlgn="base"/>
                      <a:endParaRPr lang="en-GB" sz="1100" b="1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ase"/>
                      <a:endParaRPr lang="en-GB" sz="1100" b="1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base"/>
                      <a:r>
                        <a:rPr lang="en-GB" sz="1100" b="1" i="0">
                          <a:effectLst/>
                          <a:latin typeface="ArponaSans Light" panose="020C0403040504050203" pitchFamily="34" charset="0"/>
                        </a:rPr>
                        <a:t>Project UMS Boundaries</a:t>
                      </a:r>
                      <a:endParaRPr lang="en-GB" sz="1700" b="1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633349"/>
                  </a:ext>
                </a:extLst>
              </a:tr>
              <a:tr h="78976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 i="0">
                          <a:effectLst/>
                          <a:latin typeface="ArponaSans Light" panose="020C0403040504050203" pitchFamily="34" charset="0"/>
                        </a:rPr>
                        <a:t>Project Weightings</a:t>
                      </a:r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 i="0">
                          <a:effectLst/>
                          <a:latin typeface="ArponaSans Light" panose="020C0403040504050203" pitchFamily="34" charset="0"/>
                        </a:rPr>
                        <a:t>Maximum Raw Mark</a:t>
                      </a:r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 i="0">
                          <a:effectLst/>
                          <a:latin typeface="ArponaSans Light" panose="020C0403040504050203" pitchFamily="34" charset="0"/>
                        </a:rPr>
                        <a:t>Maximum Uniform Mark </a:t>
                      </a:r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 i="0">
                          <a:effectLst/>
                          <a:latin typeface="ArponaSans Light" panose="020C0403040504050203" pitchFamily="34" charset="0"/>
                        </a:rPr>
                        <a:t>a</a:t>
                      </a:r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 i="0">
                          <a:effectLst/>
                          <a:latin typeface="ArponaSans Light" panose="020C0403040504050203" pitchFamily="34" charset="0"/>
                        </a:rPr>
                        <a:t>b</a:t>
                      </a:r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 i="0">
                          <a:effectLst/>
                          <a:latin typeface="ArponaSans Light" panose="020C0403040504050203" pitchFamily="34" charset="0"/>
                        </a:rPr>
                        <a:t>c</a:t>
                      </a:r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 i="0">
                          <a:effectLst/>
                          <a:latin typeface="ArponaSans Light" panose="020C0403040504050203" pitchFamily="34" charset="0"/>
                        </a:rPr>
                        <a:t>d</a:t>
                      </a:r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 i="0">
                          <a:effectLst/>
                          <a:latin typeface="ArponaSans Light" panose="020C0403040504050203" pitchFamily="34" charset="0"/>
                        </a:rPr>
                        <a:t>e</a:t>
                      </a:r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143580"/>
                  </a:ext>
                </a:extLst>
              </a:tr>
              <a:tr h="49918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 i="0">
                          <a:effectLst/>
                          <a:latin typeface="ArponaSans Light" panose="020C0403040504050203" pitchFamily="34" charset="0"/>
                        </a:rPr>
                        <a:t>Global Community Project (25%)</a:t>
                      </a:r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72 </a:t>
                      </a: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90 </a:t>
                      </a: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72 </a:t>
                      </a: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63 </a:t>
                      </a: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54 </a:t>
                      </a: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45 </a:t>
                      </a: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36 </a:t>
                      </a: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2363966"/>
                  </a:ext>
                </a:extLst>
              </a:tr>
              <a:tr h="49918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 i="0">
                          <a:effectLst/>
                          <a:latin typeface="ArponaSans Light" panose="020C0403040504050203" pitchFamily="34" charset="0"/>
                        </a:rPr>
                        <a:t>Future Destinations Project (25%)</a:t>
                      </a:r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</a:p>
                  </a:txBody>
                  <a:tcPr marL="88803" marR="88803" marT="44401" marB="444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72 </a:t>
                      </a: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90 </a:t>
                      </a: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72 </a:t>
                      </a: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63 </a:t>
                      </a: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54 </a:t>
                      </a: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45 </a:t>
                      </a: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36 </a:t>
                      </a: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8088884"/>
                  </a:ext>
                </a:extLst>
              </a:tr>
              <a:tr h="376077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 i="0">
                          <a:effectLst/>
                          <a:latin typeface="ArponaSans Light" panose="020C0403040504050203" pitchFamily="34" charset="0"/>
                        </a:rPr>
                        <a:t>Individual Project (50%)</a:t>
                      </a:r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 </a:t>
                      </a:r>
                    </a:p>
                  </a:txBody>
                  <a:tcPr marL="88803" marR="88803" marT="44401" marB="444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96 </a:t>
                      </a: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180 </a:t>
                      </a: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144 </a:t>
                      </a: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126 </a:t>
                      </a: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108 </a:t>
                      </a: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90 </a:t>
                      </a: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0" i="0">
                          <a:effectLst/>
                          <a:latin typeface="ArponaSans Light" panose="020C0403040504050203" pitchFamily="34" charset="0"/>
                        </a:rPr>
                        <a:t>72 </a:t>
                      </a:r>
                    </a:p>
                  </a:txBody>
                  <a:tcPr marL="88803" marR="88803" marT="44401" marB="444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3549905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664CD24-3E95-403E-A70E-42B62542F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1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17"/>
    </mc:Choice>
    <mc:Fallback xmlns="">
      <p:transition spd="slow" advTm="64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AA192-CA7E-DF47-B790-869E93D5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621" y="688596"/>
            <a:ext cx="5639379" cy="609398"/>
          </a:xfrm>
        </p:spPr>
        <p:txBody>
          <a:bodyPr/>
          <a:lstStyle/>
          <a:p>
            <a:r>
              <a:rPr lang="en-US" sz="4400">
                <a:latin typeface="ArponaSans Light" panose="020C0403040504050203" pitchFamily="34" charset="0"/>
              </a:rPr>
              <a:t>Resources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9436F9-B99E-4B78-939C-5F6F8A0F0D60}"/>
              </a:ext>
            </a:extLst>
          </p:cNvPr>
          <p:cNvSpPr txBox="1"/>
          <p:nvPr/>
        </p:nvSpPr>
        <p:spPr>
          <a:xfrm>
            <a:off x="199697" y="2490537"/>
            <a:ext cx="527434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effectLst/>
                <a:latin typeface="ArponaSans Light" panose="020C0403040504050203" pitchFamily="34" charset="0"/>
                <a:ea typeface="Calibri" panose="020F0502020204030204" pitchFamily="34" charset="0"/>
              </a:rPr>
              <a:t>Introduction to the Advanced Skills Baccalaureate Wales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effectLst/>
                <a:latin typeface="ArponaSans Light" panose="020C040304050405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Transition to Level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latin typeface="ArponaSans Light" panose="020C040304050405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Course Companion- </a:t>
            </a:r>
            <a:r>
              <a:rPr lang="en-GB" sz="2400">
                <a:effectLst/>
                <a:latin typeface="ArponaSans Light" panose="020C040304050405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“My Journey”</a:t>
            </a:r>
            <a:endParaRPr lang="en-GB" sz="2400">
              <a:latin typeface="ArponaSans Light" panose="020C040304050405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effectLst/>
                <a:latin typeface="ArponaSans Light" panose="020C040304050405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Blended learning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>
              <a:solidFill>
                <a:srgbClr val="FF0000"/>
              </a:solidFill>
              <a:latin typeface="ArponaSans Light" panose="020C0403040504050203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5D97D3A-B26A-4005-9394-5AEB10A47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6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79"/>
    </mc:Choice>
    <mc:Fallback xmlns="">
      <p:transition spd="slow" advTm="53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61C24-2072-453F-87FA-3825A21BCBFE}"/>
              </a:ext>
            </a:extLst>
          </p:cNvPr>
          <p:cNvSpPr txBox="1">
            <a:spLocks/>
          </p:cNvSpPr>
          <p:nvPr/>
        </p:nvSpPr>
        <p:spPr>
          <a:xfrm>
            <a:off x="119179" y="1370932"/>
            <a:ext cx="6565826" cy="4283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>
                <a:latin typeface="ArponaSans Light" panose="020C0403040504050203" pitchFamily="34" charset="0"/>
              </a:rPr>
              <a:t> </a:t>
            </a:r>
            <a:r>
              <a:rPr lang="en-US" sz="2000">
                <a:latin typeface="ArponaSans Light" panose="020C0403040504050203" pitchFamily="34" charset="0"/>
              </a:rPr>
              <a:t>Introductory Briefings </a:t>
            </a:r>
            <a:r>
              <a:rPr lang="en-US" sz="2000" b="1">
                <a:latin typeface="ArponaSans Light" panose="020C0403040504050203" pitchFamily="34" charset="0"/>
              </a:rPr>
              <a:t>– June 2022</a:t>
            </a:r>
          </a:p>
          <a:p>
            <a:pPr marL="0" indent="0">
              <a:buNone/>
            </a:pPr>
            <a:endParaRPr lang="en-US" sz="2000" b="1">
              <a:latin typeface="ArponaSans Light" panose="020C0403040504050203" pitchFamily="34" charset="0"/>
            </a:endParaRPr>
          </a:p>
          <a:p>
            <a:r>
              <a:rPr lang="en-US" sz="2000">
                <a:latin typeface="ArponaSans Light" panose="020C0403040504050203" pitchFamily="34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ArponaSans Light" panose="020C0403040504050203" pitchFamily="34" charset="0"/>
              </a:rPr>
              <a:t>Preparing to deliver the </a:t>
            </a:r>
            <a:r>
              <a:rPr lang="en-US" sz="2000" err="1">
                <a:solidFill>
                  <a:srgbClr val="000000"/>
                </a:solidFill>
                <a:latin typeface="ArponaSans Light" panose="020C0403040504050203" pitchFamily="34" charset="0"/>
              </a:rPr>
              <a:t>AdvSBW</a:t>
            </a:r>
            <a:r>
              <a:rPr lang="en-US" sz="2000">
                <a:solidFill>
                  <a:srgbClr val="000000"/>
                </a:solidFill>
                <a:latin typeface="ArponaSans Light" panose="020C0403040504050203" pitchFamily="34" charset="0"/>
              </a:rPr>
              <a:t> </a:t>
            </a:r>
          </a:p>
          <a:p>
            <a:pPr marL="0" indent="0">
              <a:buNone/>
            </a:pPr>
            <a:r>
              <a:rPr lang="cy-GB" sz="2000">
                <a:latin typeface="ArponaSans Light" panose="020C0403040504050203" pitchFamily="34" charset="0"/>
              </a:rPr>
              <a:t>     – </a:t>
            </a:r>
            <a:r>
              <a:rPr lang="en-US" sz="2000" b="1">
                <a:latin typeface="ArponaSans Light" panose="020C0403040504050203" pitchFamily="34" charset="0"/>
              </a:rPr>
              <a:t>October 2022</a:t>
            </a:r>
          </a:p>
          <a:p>
            <a:pPr marL="0" indent="0">
              <a:buNone/>
            </a:pPr>
            <a:endParaRPr lang="en-US" sz="2000">
              <a:latin typeface="ArponaSans Light" panose="020C0403040504050203" pitchFamily="34" charset="0"/>
            </a:endParaRPr>
          </a:p>
          <a:p>
            <a:r>
              <a:rPr lang="en-US" sz="2000">
                <a:latin typeface="ArponaSans Light" panose="020C0403040504050203" pitchFamily="34" charset="0"/>
              </a:rPr>
              <a:t>Preparing to teach the Global Community Project </a:t>
            </a:r>
          </a:p>
          <a:p>
            <a:pPr marL="0" indent="0">
              <a:buNone/>
            </a:pPr>
            <a:r>
              <a:rPr lang="en-US" sz="2000">
                <a:latin typeface="ArponaSans Light" panose="020C0403040504050203" pitchFamily="34" charset="0"/>
              </a:rPr>
              <a:t>    – </a:t>
            </a:r>
            <a:r>
              <a:rPr lang="en-US" sz="2000" b="1">
                <a:latin typeface="ArponaSans Light" panose="020C0403040504050203" pitchFamily="34" charset="0"/>
              </a:rPr>
              <a:t>February 2023 </a:t>
            </a:r>
          </a:p>
          <a:p>
            <a:pPr marL="0" indent="0">
              <a:buNone/>
            </a:pPr>
            <a:endParaRPr lang="en-US" sz="2000">
              <a:latin typeface="ArponaSans Light" panose="020C0403040504050203" pitchFamily="34" charset="0"/>
            </a:endParaRPr>
          </a:p>
          <a:p>
            <a:pPr fontAlgn="base"/>
            <a:r>
              <a:rPr lang="en-US" sz="2000">
                <a:latin typeface="ArponaSans Light" panose="020C0403040504050203" pitchFamily="34" charset="0"/>
              </a:rPr>
              <a:t> Preparing to teach the Future Destinations Project </a:t>
            </a:r>
          </a:p>
          <a:p>
            <a:pPr marL="0" indent="0" fontAlgn="base">
              <a:buNone/>
            </a:pPr>
            <a:r>
              <a:rPr lang="en-US" sz="2000">
                <a:latin typeface="ArponaSans Light" panose="020C0403040504050203" pitchFamily="34" charset="0"/>
              </a:rPr>
              <a:t>     – </a:t>
            </a:r>
            <a:r>
              <a:rPr lang="en-US" sz="2000" b="1">
                <a:latin typeface="ArponaSans Light" panose="020C0403040504050203" pitchFamily="34" charset="0"/>
              </a:rPr>
              <a:t>March 2023</a:t>
            </a:r>
          </a:p>
          <a:p>
            <a:endParaRPr lang="en-US" sz="2000"/>
          </a:p>
          <a:p>
            <a:endParaRPr lang="en-US" sz="20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FFB659-3582-4742-9EF1-501F93E819AA}"/>
              </a:ext>
            </a:extLst>
          </p:cNvPr>
          <p:cNvSpPr txBox="1">
            <a:spLocks/>
          </p:cNvSpPr>
          <p:nvPr/>
        </p:nvSpPr>
        <p:spPr>
          <a:xfrm>
            <a:off x="119179" y="271829"/>
            <a:ext cx="6858560" cy="6924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>
                <a:latin typeface="ArponaSans Light" panose="020C0403040504050203" pitchFamily="34" charset="0"/>
              </a:rPr>
              <a:t>Professional Learning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CEDC350-BFC9-4686-96B8-9D1F76F8F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5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89"/>
    </mc:Choice>
    <mc:Fallback xmlns="">
      <p:transition spd="slow" advTm="56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7234-B3F5-6544-BEB6-3BB83A61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20" y="369534"/>
            <a:ext cx="8112687" cy="1218795"/>
          </a:xfrm>
        </p:spPr>
        <p:txBody>
          <a:bodyPr/>
          <a:lstStyle/>
          <a:p>
            <a:r>
              <a:rPr lang="en-US" sz="4400">
                <a:latin typeface="ArponaSans Light" panose="020C0403040504050203" pitchFamily="34" charset="0"/>
              </a:rPr>
              <a:t>Development of the qualification</a:t>
            </a:r>
            <a:endParaRPr lang="en-US" sz="4400" i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2BF1AB-3224-47C1-9A5D-539A5DBD86F7}"/>
              </a:ext>
            </a:extLst>
          </p:cNvPr>
          <p:cNvSpPr txBox="1"/>
          <p:nvPr/>
        </p:nvSpPr>
        <p:spPr>
          <a:xfrm>
            <a:off x="468606" y="1641231"/>
            <a:ext cx="525193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200">
                <a:latin typeface="ArponaSans Light" panose="020C0403040504050203"/>
              </a:rPr>
              <a:t>Development Advisory Group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200">
                <a:latin typeface="ArponaSans Light" panose="020C0403040504050203"/>
              </a:rPr>
              <a:t>Learner Advisory Group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200">
                <a:latin typeface="ArponaSans Light" panose="020C0403040504050203"/>
              </a:rPr>
              <a:t>Writers</a:t>
            </a:r>
          </a:p>
          <a:p>
            <a:endParaRPr lang="en-GB" sz="2200">
              <a:latin typeface="ArponaSans Light" panose="020C0403040504050203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200">
                <a:latin typeface="ArponaSans Light" panose="020C0403040504050203"/>
              </a:rPr>
              <a:t>Submission 1 went to QW in March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200">
                <a:latin typeface="ArponaSans Light" panose="020C0403040504050203"/>
              </a:rPr>
              <a:t>Submission 2 in May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200">
                <a:latin typeface="ArponaSans Light" panose="020C0403040504050203"/>
              </a:rPr>
              <a:t>Final submission in July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D410775-41C6-461D-AFC1-07D6777F53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7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60"/>
    </mc:Choice>
    <mc:Fallback xmlns="">
      <p:transition spd="slow" advTm="73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85BEF-D778-B94C-BA61-14F8C839F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36" y="1792405"/>
            <a:ext cx="5639379" cy="1384995"/>
          </a:xfrm>
        </p:spPr>
        <p:txBody>
          <a:bodyPr/>
          <a:lstStyle/>
          <a:p>
            <a:r>
              <a:rPr lang="cy-GB">
                <a:latin typeface="ArponaSans Light" panose="020C0403040504050203" pitchFamily="34" charset="0"/>
              </a:rPr>
              <a:t>Diolch</a:t>
            </a:r>
            <a:br>
              <a:rPr lang="en-US">
                <a:latin typeface="ArponaSans Light" panose="020C0403040504050203" pitchFamily="34" charset="0"/>
              </a:rPr>
            </a:br>
            <a:r>
              <a:rPr lang="en-US" i="1">
                <a:latin typeface="ArponaSans Light" panose="020C0403040504050203" pitchFamily="34" charset="0"/>
              </a:rPr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2E843-1C16-E046-8620-72210892E5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6436" y="3429000"/>
            <a:ext cx="6119812" cy="1605568"/>
          </a:xfrm>
        </p:spPr>
        <p:txBody>
          <a:bodyPr/>
          <a:lstStyle/>
          <a:p>
            <a:r>
              <a:rPr lang="cy-GB">
                <a:latin typeface="ArponaSans Light" panose="020C0403040504050203" pitchFamily="34" charset="0"/>
              </a:rPr>
              <a:t>Cwestiynau</a:t>
            </a:r>
            <a:r>
              <a:rPr lang="en-US">
                <a:latin typeface="ArponaSans Light" panose="020C0403040504050203" pitchFamily="34" charset="0"/>
              </a:rPr>
              <a:t> </a:t>
            </a:r>
          </a:p>
          <a:p>
            <a:r>
              <a:rPr lang="en-US" i="1">
                <a:latin typeface="ArponaSans Light" panose="020C0403040504050203" pitchFamily="34" charset="0"/>
              </a:rPr>
              <a:t>Questions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5D44AF-84DA-247A-9A11-8653409758A2}"/>
              </a:ext>
            </a:extLst>
          </p:cNvPr>
          <p:cNvSpPr txBox="1"/>
          <p:nvPr/>
        </p:nvSpPr>
        <p:spPr>
          <a:xfrm>
            <a:off x="4876800" y="1792405"/>
            <a:ext cx="68629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latin typeface="Calibri" panose="020F0502020204030204" pitchFamily="34" charset="0"/>
                <a:ea typeface="Calibri" panose="020F0502020204030204" pitchFamily="34" charset="0"/>
              </a:rPr>
              <a:t>F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eedback links </a:t>
            </a:r>
          </a:p>
          <a:p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English version: </a:t>
            </a:r>
            <a:r>
              <a:rPr lang="en-GB" sz="1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https://www.surveymonkey.co.uk/r/AdvSBW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Welsh version: </a:t>
            </a:r>
            <a:r>
              <a:rPr lang="en-GB" sz="1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https://www.surveymonkey.co.uk/r/AdvSBW?lang=cy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33121FC-165C-4777-B012-48DF783BE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83"/>
    </mc:Choice>
    <mc:Fallback xmlns="">
      <p:transition spd="slow" advTm="28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7234-B3F5-6544-BEB6-3BB83A61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21" y="921810"/>
            <a:ext cx="10442038" cy="2576090"/>
          </a:xfrm>
        </p:spPr>
        <p:txBody>
          <a:bodyPr/>
          <a:lstStyle/>
          <a:p>
            <a:r>
              <a:rPr lang="en-US" sz="4400">
                <a:latin typeface="ArponaSans Light" panose="020C0403040504050203" pitchFamily="34" charset="0"/>
              </a:rPr>
              <a:t>Aims of the Qualification</a:t>
            </a:r>
            <a:br>
              <a:rPr lang="en-US" sz="4400" i="1"/>
            </a:br>
            <a:br>
              <a:rPr lang="en-US" sz="4400" i="1"/>
            </a:br>
            <a:br>
              <a:rPr lang="en-US" sz="44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i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BA429-2931-4EA6-8140-E59D393203A6}"/>
              </a:ext>
            </a:extLst>
          </p:cNvPr>
          <p:cNvSpPr txBox="1"/>
          <p:nvPr/>
        </p:nvSpPr>
        <p:spPr>
          <a:xfrm>
            <a:off x="222421" y="1746071"/>
            <a:ext cx="96506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i="0">
                <a:solidFill>
                  <a:srgbClr val="000000"/>
                </a:solidFill>
                <a:effectLst/>
                <a:latin typeface="ArponaSans Light" panose="020C0403040504050203" pitchFamily="34" charset="0"/>
              </a:rPr>
              <a:t>The </a:t>
            </a:r>
            <a:r>
              <a:rPr lang="en-US" sz="2200" b="1" i="0">
                <a:solidFill>
                  <a:srgbClr val="000000"/>
                </a:solidFill>
                <a:effectLst/>
                <a:latin typeface="ArponaSans Light" panose="020C0403040504050203" pitchFamily="34" charset="0"/>
              </a:rPr>
              <a:t>Advanced Skills Baccalaureate Wales </a:t>
            </a:r>
          </a:p>
          <a:p>
            <a:r>
              <a:rPr lang="en-US" sz="2200" b="0" i="0">
                <a:solidFill>
                  <a:srgbClr val="000000"/>
                </a:solidFill>
                <a:effectLst/>
                <a:latin typeface="ArponaSans Light" panose="020C0403040504050203" pitchFamily="34" charset="0"/>
              </a:rPr>
              <a:t>qualification supports:</a:t>
            </a:r>
            <a:br>
              <a:rPr lang="en-US" sz="2200" b="0">
                <a:solidFill>
                  <a:srgbClr val="000000"/>
                </a:solidFill>
              </a:rPr>
            </a:br>
            <a:br>
              <a:rPr lang="en-US" sz="2200" b="0">
                <a:solidFill>
                  <a:srgbClr val="000000"/>
                </a:solidFill>
              </a:rPr>
            </a:br>
            <a:endParaRPr lang="en-GB" sz="2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3679E7-6CCF-4658-A4F7-2609FF3B4281}"/>
              </a:ext>
            </a:extLst>
          </p:cNvPr>
          <p:cNvSpPr txBox="1"/>
          <p:nvPr/>
        </p:nvSpPr>
        <p:spPr>
          <a:xfrm>
            <a:off x="518985" y="2798806"/>
            <a:ext cx="60300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b="0">
                <a:solidFill>
                  <a:srgbClr val="000000"/>
                </a:solidFill>
                <a:latin typeface="ArponaSans Light" panose="020C0403040504050203" pitchFamily="34" charset="0"/>
              </a:rPr>
              <a:t>an appreciation of the importance of skills development and application in a variety of contexts;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200">
              <a:solidFill>
                <a:srgbClr val="000000"/>
              </a:solidFill>
              <a:latin typeface="ArponaSans Light" panose="020C040304050405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b="0">
                <a:solidFill>
                  <a:srgbClr val="000000"/>
                </a:solidFill>
                <a:latin typeface="ArponaSans Light" panose="020C0403040504050203" pitchFamily="34" charset="0"/>
              </a:rPr>
              <a:t>development of initiative, independence, and resilience;</a:t>
            </a:r>
          </a:p>
          <a:p>
            <a:r>
              <a:rPr lang="en-US" sz="2200" b="0">
                <a:solidFill>
                  <a:srgbClr val="000000"/>
                </a:solidFill>
                <a:latin typeface="ArponaSans Light" panose="020C0403040504050203" pitchFamily="34" charset="0"/>
              </a:rPr>
              <a:t> </a:t>
            </a:r>
            <a:endParaRPr lang="en-US" sz="2200">
              <a:solidFill>
                <a:srgbClr val="000000"/>
              </a:solidFill>
              <a:latin typeface="ArponaSans Light" panose="020C040304050405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b="0" i="0">
                <a:solidFill>
                  <a:srgbClr val="000000"/>
                </a:solidFill>
                <a:effectLst/>
                <a:latin typeface="ArponaSans Light" panose="020C0403040504050203" pitchFamily="34" charset="0"/>
              </a:rPr>
              <a:t>learners to become effective, responsible, and active citizens.</a:t>
            </a:r>
            <a:endParaRPr lang="en-GB" sz="2200">
              <a:latin typeface="ArponaSans Light" panose="020C0403040504050203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CF0D7D3-ED76-49A2-B088-FD47BE6675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0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65"/>
    </mc:Choice>
    <mc:Fallback xmlns="">
      <p:transition spd="slow" advTm="53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7234-B3F5-6544-BEB6-3BB83A61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621" y="839994"/>
            <a:ext cx="5639379" cy="609398"/>
          </a:xfrm>
        </p:spPr>
        <p:txBody>
          <a:bodyPr/>
          <a:lstStyle/>
          <a:p>
            <a:r>
              <a:rPr lang="en-US" sz="4400">
                <a:latin typeface="ArponaSans Light" panose="020C0403040504050203" pitchFamily="34" charset="0"/>
              </a:rPr>
              <a:t>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6FF5A0-66E7-4CDF-BF85-6C3ACBCD3B38}"/>
              </a:ext>
            </a:extLst>
          </p:cNvPr>
          <p:cNvSpPr txBox="1"/>
          <p:nvPr/>
        </p:nvSpPr>
        <p:spPr>
          <a:xfrm>
            <a:off x="456621" y="1927654"/>
            <a:ext cx="59853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ArponaSans Light" panose="020C0403040504050203" pitchFamily="34" charset="0"/>
              </a:rPr>
              <a:t>The qualification will consist of 3 </a:t>
            </a:r>
            <a:r>
              <a:rPr lang="en-GB" sz="2400" b="1">
                <a:latin typeface="ArponaSans Light" panose="020C0403040504050203" pitchFamily="34" charset="0"/>
              </a:rPr>
              <a:t>Projects</a:t>
            </a:r>
            <a:r>
              <a:rPr lang="en-GB" sz="2400">
                <a:latin typeface="ArponaSans Light" panose="020C0403040504050203" pitchFamily="34" charset="0"/>
              </a:rPr>
              <a:t>:</a:t>
            </a:r>
          </a:p>
          <a:p>
            <a:endParaRPr lang="en-GB" sz="2400">
              <a:latin typeface="ArponaSans Light" panose="020C040304050405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>
                <a:latin typeface="ArponaSans Light" panose="020C0403040504050203" pitchFamily="34" charset="0"/>
              </a:rPr>
              <a:t>Global Community Project (</a:t>
            </a:r>
            <a:r>
              <a:rPr lang="en-GB" sz="2400" b="1">
                <a:latin typeface="ArponaSans Light" panose="020C0403040504050203" pitchFamily="34" charset="0"/>
              </a:rPr>
              <a:t>25%</a:t>
            </a:r>
            <a:r>
              <a:rPr lang="en-GB" sz="2400">
                <a:latin typeface="ArponaSans Light" panose="020C0403040504050203" pitchFamily="34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400">
              <a:latin typeface="ArponaSans Light" panose="020C040304050405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>
                <a:latin typeface="ArponaSans Light" panose="020C0403040504050203" pitchFamily="34" charset="0"/>
              </a:rPr>
              <a:t>Future Destinations Project (</a:t>
            </a:r>
            <a:r>
              <a:rPr lang="en-GB" sz="2400" b="1">
                <a:latin typeface="ArponaSans Light" panose="020C0403040504050203" pitchFamily="34" charset="0"/>
              </a:rPr>
              <a:t>25%</a:t>
            </a:r>
            <a:r>
              <a:rPr lang="en-GB" sz="2400">
                <a:latin typeface="ArponaSans Light" panose="020C0403040504050203" pitchFamily="34" charset="0"/>
              </a:rPr>
              <a:t>)</a:t>
            </a:r>
          </a:p>
          <a:p>
            <a:endParaRPr lang="en-GB" sz="2400">
              <a:latin typeface="ArponaSans Light" panose="020C040304050405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>
                <a:latin typeface="ArponaSans Light" panose="020C0403040504050203" pitchFamily="34" charset="0"/>
              </a:rPr>
              <a:t>Individual Project (</a:t>
            </a:r>
            <a:r>
              <a:rPr lang="en-GB" sz="2400" b="1">
                <a:latin typeface="ArponaSans Light" panose="020C0403040504050203" pitchFamily="34" charset="0"/>
              </a:rPr>
              <a:t>50%</a:t>
            </a:r>
            <a:r>
              <a:rPr lang="en-GB" sz="2400">
                <a:latin typeface="ArponaSans Light" panose="020C0403040504050203" pitchFamily="34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400">
              <a:solidFill>
                <a:srgbClr val="FF0000"/>
              </a:solidFill>
              <a:latin typeface="ArponaSans Light" panose="020C0403040504050203" pitchFamily="34" charset="0"/>
            </a:endParaRPr>
          </a:p>
        </p:txBody>
      </p:sp>
      <p:pic>
        <p:nvPicPr>
          <p:cNvPr id="5" name="Picture 2" descr="Icon&#10;&#10;Description automatically generated">
            <a:extLst>
              <a:ext uri="{FF2B5EF4-FFF2-40B4-BE49-F238E27FC236}">
                <a16:creationId xmlns:a16="http://schemas.microsoft.com/office/drawing/2014/main" id="{A619D11A-9044-4A42-A42B-9AFCCF378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408" y="729071"/>
            <a:ext cx="1323074" cy="132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F9CA3589-422E-4E8D-ACE3-60814D6A5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457" y="2411143"/>
            <a:ext cx="1323074" cy="172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C0B2FC-66B2-4EE3-94FC-2ED0983EF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678" y="4722953"/>
            <a:ext cx="1323074" cy="152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DAC725A-1C16-4A72-A08A-9FB26C1607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9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99"/>
    </mc:Choice>
    <mc:Fallback xmlns="">
      <p:transition spd="slow" advTm="44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7234-B3F5-6544-BEB6-3BB83A61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07" y="357305"/>
            <a:ext cx="5639379" cy="609398"/>
          </a:xfrm>
        </p:spPr>
        <p:txBody>
          <a:bodyPr/>
          <a:lstStyle/>
          <a:p>
            <a:r>
              <a:rPr lang="en-US" sz="4400">
                <a:latin typeface="ArponaSans Light" panose="020C0403040504050203" pitchFamily="34" charset="0"/>
              </a:rPr>
              <a:t>Time allocation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C0BAC3-CAEF-47CA-8B20-F1DF3108A129}"/>
              </a:ext>
            </a:extLst>
          </p:cNvPr>
          <p:cNvSpPr txBox="1"/>
          <p:nvPr/>
        </p:nvSpPr>
        <p:spPr>
          <a:xfrm>
            <a:off x="208907" y="1285103"/>
            <a:ext cx="588709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ArponaSans Light" panose="020C0403040504050203" pitchFamily="34" charset="0"/>
              </a:rPr>
              <a:t>Each Project is allocated </a:t>
            </a:r>
            <a:r>
              <a:rPr lang="en-GB" sz="2400" b="1">
                <a:latin typeface="ArponaSans Light" panose="020C0403040504050203" pitchFamily="34" charset="0"/>
              </a:rPr>
              <a:t>120 hours</a:t>
            </a:r>
            <a:r>
              <a:rPr lang="en-GB" sz="2400">
                <a:latin typeface="ArponaSans Light" panose="020C0403040504050203" pitchFamily="34" charset="0"/>
              </a:rPr>
              <a:t>.</a:t>
            </a:r>
          </a:p>
          <a:p>
            <a:endParaRPr lang="en-GB" sz="2800">
              <a:latin typeface="ArponaSans Light" panose="020C0403040504050203" pitchFamily="34" charset="0"/>
            </a:endParaRPr>
          </a:p>
          <a:p>
            <a:endParaRPr lang="en-GB" sz="2800">
              <a:latin typeface="ArponaSans Light" panose="020C0403040504050203" pitchFamily="34" charset="0"/>
            </a:endParaRPr>
          </a:p>
          <a:p>
            <a:endParaRPr lang="en-GB" sz="2800">
              <a:latin typeface="ArponaSans Light" panose="020C0403040504050203" pitchFamily="34" charset="0"/>
            </a:endParaRPr>
          </a:p>
          <a:p>
            <a:r>
              <a:rPr lang="en-GB" sz="2800">
                <a:latin typeface="ArponaSans Light" panose="020C0403040504050203" pitchFamily="34" charset="0"/>
              </a:rPr>
              <a:t>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518D945-7BCD-4DBD-8A8D-1B8C770D88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104581"/>
              </p:ext>
            </p:extLst>
          </p:nvPr>
        </p:nvGraphicFramePr>
        <p:xfrm>
          <a:off x="208907" y="2130227"/>
          <a:ext cx="8541392" cy="2194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47132">
                  <a:extLst>
                    <a:ext uri="{9D8B030D-6E8A-4147-A177-3AD203B41FA5}">
                      <a16:colId xmlns:a16="http://schemas.microsoft.com/office/drawing/2014/main" val="2852923635"/>
                    </a:ext>
                  </a:extLst>
                </a:gridCol>
                <a:gridCol w="3414611">
                  <a:extLst>
                    <a:ext uri="{9D8B030D-6E8A-4147-A177-3AD203B41FA5}">
                      <a16:colId xmlns:a16="http://schemas.microsoft.com/office/drawing/2014/main" val="2615538488"/>
                    </a:ext>
                  </a:extLst>
                </a:gridCol>
                <a:gridCol w="2279649">
                  <a:extLst>
                    <a:ext uri="{9D8B030D-6E8A-4147-A177-3AD203B41FA5}">
                      <a16:colId xmlns:a16="http://schemas.microsoft.com/office/drawing/2014/main" val="2232704895"/>
                    </a:ext>
                  </a:extLst>
                </a:gridCol>
              </a:tblGrid>
              <a:tr h="664675"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tx1"/>
                          </a:solidFill>
                          <a:latin typeface="ArponaSans Light" panose="020C0403040504050203" pitchFamily="34" charset="0"/>
                        </a:rPr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tx1"/>
                          </a:solidFill>
                          <a:latin typeface="ArponaSans Light" panose="020C0403040504050203" pitchFamily="34" charset="0"/>
                        </a:rPr>
                        <a:t>Teaching and Learning (hrs)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tx1"/>
                          </a:solidFill>
                          <a:latin typeface="ArponaSans Light" panose="020C0403040504050203" pitchFamily="34" charset="0"/>
                        </a:rPr>
                        <a:t>Assessment (hrs)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075814"/>
                  </a:ext>
                </a:extLst>
              </a:tr>
              <a:tr h="401198">
                <a:tc>
                  <a:txBody>
                    <a:bodyPr/>
                    <a:lstStyle/>
                    <a:p>
                      <a:pPr algn="ctr"/>
                      <a:r>
                        <a:rPr lang="en-GB" sz="2400" b="1">
                          <a:latin typeface="ArponaSans Light" panose="020C0403040504050203" pitchFamily="34" charset="0"/>
                        </a:rPr>
                        <a:t>Global Community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latin typeface="ArponaSans Light" panose="020C0403040504050203" pitchFamily="34" charset="0"/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latin typeface="ArponaSans Light" panose="020C0403040504050203" pitchFamily="34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899927"/>
                  </a:ext>
                </a:extLst>
              </a:tr>
              <a:tr h="401198">
                <a:tc>
                  <a:txBody>
                    <a:bodyPr/>
                    <a:lstStyle/>
                    <a:p>
                      <a:pPr algn="ctr"/>
                      <a:r>
                        <a:rPr lang="en-GB" sz="2400" b="1">
                          <a:latin typeface="ArponaSans Light" panose="020C0403040504050203" pitchFamily="34" charset="0"/>
                        </a:rPr>
                        <a:t>Future Destinations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latin typeface="ArponaSans Light" panose="020C0403040504050203" pitchFamily="34" charset="0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latin typeface="ArponaSans Light" panose="020C0403040504050203" pitchFamily="34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6960212"/>
                  </a:ext>
                </a:extLst>
              </a:tr>
              <a:tr h="401198">
                <a:tc>
                  <a:txBody>
                    <a:bodyPr/>
                    <a:lstStyle/>
                    <a:p>
                      <a:pPr algn="ctr"/>
                      <a:r>
                        <a:rPr lang="en-GB" sz="2400" b="1">
                          <a:latin typeface="ArponaSans Light" panose="020C0403040504050203" pitchFamily="34" charset="0"/>
                        </a:rPr>
                        <a:t>Individual Project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latin typeface="ArponaSans Light" panose="020C0403040504050203" pitchFamily="34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latin typeface="ArponaSans Light" panose="020C0403040504050203" pitchFamily="34" charset="0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007222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7D53E68-862C-4CBF-8551-8883E1874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8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75"/>
    </mc:Choice>
    <mc:Fallback xmlns="">
      <p:transition spd="slow" advTm="59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2898FC4-71D1-4682-877B-371B006DF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843" y="0"/>
            <a:ext cx="3908673" cy="1423905"/>
          </a:xfrm>
        </p:spPr>
        <p:txBody>
          <a:bodyPr/>
          <a:lstStyle/>
          <a:p>
            <a:br>
              <a:rPr lang="en-US" sz="4400"/>
            </a:br>
            <a:r>
              <a:rPr lang="en-US" sz="4400">
                <a:latin typeface="ArponaSans Light" panose="020C0403040504050203" pitchFamily="34" charset="0"/>
              </a:rPr>
              <a:t>Integral Skills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CBD90B-A99C-42BF-B9D1-8E0DBFE5AF02}"/>
              </a:ext>
            </a:extLst>
          </p:cNvPr>
          <p:cNvSpPr txBox="1"/>
          <p:nvPr/>
        </p:nvSpPr>
        <p:spPr>
          <a:xfrm>
            <a:off x="321276" y="1423905"/>
            <a:ext cx="5029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ArponaSans" panose="020C0503040504050203" pitchFamily="34" charset="0"/>
              </a:rPr>
              <a:t>The qualification is underpinned by the 4 Integral Skills. </a:t>
            </a:r>
          </a:p>
          <a:p>
            <a:endParaRPr lang="en-GB" sz="2400">
              <a:latin typeface="ArponaSans" panose="020C0503040504050203" pitchFamily="34" charset="0"/>
            </a:endParaRPr>
          </a:p>
          <a:p>
            <a:r>
              <a:rPr lang="en-GB" sz="2400">
                <a:latin typeface="ArponaSans" panose="020C0503040504050203" pitchFamily="34" charset="0"/>
              </a:rPr>
              <a:t>These skills will be developed to a level 3 standard, progressing from level 2 which most learners will have achieved at KS4 .</a:t>
            </a:r>
          </a:p>
          <a:p>
            <a:endParaRPr lang="en-GB" sz="2400">
              <a:latin typeface="ArponaSans" panose="020C0503040504050203" pitchFamily="34" charset="0"/>
            </a:endParaRPr>
          </a:p>
          <a:p>
            <a:r>
              <a:rPr lang="en-GB" sz="2400">
                <a:latin typeface="ArponaSans" panose="020C0503040504050203" pitchFamily="34" charset="0"/>
              </a:rPr>
              <a:t>All 4 of the integral skills will be assessed within each of the 3 Projects.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6929F0F-A40D-43DA-BF73-583A5E79D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2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11"/>
    </mc:Choice>
    <mc:Fallback xmlns="">
      <p:transition spd="slow" advTm="50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7234-B3F5-6544-BEB6-3BB83A61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81" y="230890"/>
            <a:ext cx="10442038" cy="3296287"/>
          </a:xfrm>
        </p:spPr>
        <p:txBody>
          <a:bodyPr/>
          <a:lstStyle/>
          <a:p>
            <a:r>
              <a:rPr lang="en-US" sz="3600">
                <a:latin typeface="ArponaSans Light" panose="020C0403040504050203" pitchFamily="34" charset="0"/>
              </a:rPr>
              <a:t>Planning and </a:t>
            </a:r>
            <a:r>
              <a:rPr lang="en-US" sz="3600" err="1">
                <a:latin typeface="ArponaSans Light" panose="020C0403040504050203" pitchFamily="34" charset="0"/>
              </a:rPr>
              <a:t>Organisation</a:t>
            </a:r>
            <a:r>
              <a:rPr lang="en-US" sz="3600">
                <a:latin typeface="ArponaSans Light" panose="020C0403040504050203" pitchFamily="34" charset="0"/>
              </a:rPr>
              <a:t> Specific Skills</a:t>
            </a:r>
            <a:br>
              <a:rPr lang="en-US" sz="4400" i="1"/>
            </a:br>
            <a:br>
              <a:rPr lang="en-US" sz="4400" i="1"/>
            </a:br>
            <a:b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44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i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BA429-2931-4EA6-8140-E59D393203A6}"/>
              </a:ext>
            </a:extLst>
          </p:cNvPr>
          <p:cNvSpPr txBox="1"/>
          <p:nvPr/>
        </p:nvSpPr>
        <p:spPr>
          <a:xfrm>
            <a:off x="197707" y="1837940"/>
            <a:ext cx="96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2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F2656A7-D241-4AAB-8FAD-B6603EEFA7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148904"/>
              </p:ext>
            </p:extLst>
          </p:nvPr>
        </p:nvGraphicFramePr>
        <p:xfrm>
          <a:off x="290381" y="992071"/>
          <a:ext cx="7335969" cy="4597690"/>
        </p:xfrm>
        <a:graphic>
          <a:graphicData uri="http://schemas.openxmlformats.org/drawingml/2006/table">
            <a:tbl>
              <a:tblPr>
                <a:solidFill>
                  <a:srgbClr val="FFC800"/>
                </a:solidFill>
              </a:tblPr>
              <a:tblGrid>
                <a:gridCol w="636009">
                  <a:extLst>
                    <a:ext uri="{9D8B030D-6E8A-4147-A177-3AD203B41FA5}">
                      <a16:colId xmlns:a16="http://schemas.microsoft.com/office/drawing/2014/main" val="2283034109"/>
                    </a:ext>
                  </a:extLst>
                </a:gridCol>
                <a:gridCol w="6699960">
                  <a:extLst>
                    <a:ext uri="{9D8B030D-6E8A-4147-A177-3AD203B41FA5}">
                      <a16:colId xmlns:a16="http://schemas.microsoft.com/office/drawing/2014/main" val="3173903548"/>
                    </a:ext>
                  </a:extLst>
                </a:gridCol>
              </a:tblGrid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800" b="0" i="0">
                          <a:effectLst/>
                          <a:latin typeface="Arial"/>
                        </a:rPr>
                        <a:t>1.1 </a:t>
                      </a:r>
                      <a:endParaRPr lang="en-GB" sz="3600" b="0" i="0">
                        <a:effectLst/>
                        <a:latin typeface="Arial"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800" b="0" i="0">
                          <a:effectLst/>
                          <a:latin typeface="ArponaSans Light" panose="020C0403040504050203" pitchFamily="34" charset="0"/>
                        </a:rPr>
                        <a:t>Identify project rationale.   </a:t>
                      </a:r>
                      <a:endParaRPr lang="en-GB" sz="36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943362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800" b="0" i="0">
                          <a:effectLst/>
                          <a:latin typeface="Arial"/>
                        </a:rPr>
                        <a:t>1.2 </a:t>
                      </a:r>
                      <a:endParaRPr lang="en-GB" sz="3600" b="0" i="0">
                        <a:effectLst/>
                        <a:latin typeface="Arial"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800" b="0" i="0">
                          <a:effectLst/>
                          <a:latin typeface="ArponaSans Light" panose="020C0403040504050203" pitchFamily="34" charset="0"/>
                        </a:rPr>
                        <a:t>Set appropriate and realistic aims, and objectives. </a:t>
                      </a:r>
                      <a:endParaRPr lang="en-US" sz="36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6387848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800" b="0" i="0">
                          <a:effectLst/>
                          <a:latin typeface="Arial"/>
                        </a:rPr>
                        <a:t>1.3 </a:t>
                      </a:r>
                      <a:endParaRPr lang="en-GB" sz="3600" b="0" i="0">
                        <a:effectLst/>
                        <a:latin typeface="Arial"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effectLst/>
                          <a:latin typeface="ArponaSans Light"/>
                        </a:rPr>
                        <a:t>Plan appropriate and relevant research. </a:t>
                      </a:r>
                      <a:endParaRPr lang="en-US" sz="3600" b="0" i="0">
                        <a:effectLst/>
                        <a:latin typeface="ArponaSans Light"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7795892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800" b="0" i="0">
                          <a:effectLst/>
                          <a:latin typeface="Arial"/>
                        </a:rPr>
                        <a:t>1.4 </a:t>
                      </a:r>
                      <a:endParaRPr lang="en-GB" sz="3600" b="0" i="0">
                        <a:effectLst/>
                        <a:latin typeface="Arial"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800" b="0" i="0">
                          <a:effectLst/>
                          <a:latin typeface="ArponaSans Light"/>
                        </a:rPr>
                        <a:t>Schedule activities and tasks. </a:t>
                      </a:r>
                      <a:endParaRPr lang="en-GB" sz="3600" b="0" i="0">
                        <a:effectLst/>
                        <a:latin typeface="ArponaSans Light"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5771952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800" b="0" i="0">
                          <a:effectLst/>
                          <a:latin typeface="Arial"/>
                        </a:rPr>
                        <a:t>1.5 </a:t>
                      </a:r>
                      <a:endParaRPr lang="en-GB" sz="3600" b="0" i="0">
                        <a:effectLst/>
                        <a:latin typeface="Arial"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800" b="0" i="0" noProof="0">
                          <a:effectLst/>
                          <a:latin typeface="ArponaSans Light"/>
                        </a:rPr>
                        <a:t>Select and utilise appropriate project</a:t>
                      </a:r>
                      <a:r>
                        <a:rPr lang="en-US" sz="1800" b="0" i="0">
                          <a:effectLst/>
                          <a:latin typeface="ArponaSans Light"/>
                        </a:rPr>
                        <a:t> management techniques and/or tools. </a:t>
                      </a:r>
                      <a:endParaRPr lang="en-US" sz="3600" b="0" i="0">
                        <a:effectLst/>
                        <a:latin typeface="ArponaSans Light"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792796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800" b="0" i="0">
                          <a:effectLst/>
                          <a:latin typeface="Arial"/>
                        </a:rPr>
                        <a:t>1.6 </a:t>
                      </a:r>
                      <a:endParaRPr lang="en-GB" sz="3600" b="0" i="0">
                        <a:effectLst/>
                        <a:latin typeface="Arial"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effectLst/>
                          <a:latin typeface="ArponaSans Light" panose="020C0403040504050203" pitchFamily="34" charset="0"/>
                        </a:rPr>
                        <a:t>Define priorities and success criteria. </a:t>
                      </a:r>
                      <a:endParaRPr lang="en-US" sz="36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0405852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800" b="0" i="0">
                          <a:effectLst/>
                          <a:latin typeface="Arial"/>
                        </a:rPr>
                        <a:t>1.7 </a:t>
                      </a:r>
                      <a:endParaRPr lang="en-GB" sz="3600" b="0" i="0">
                        <a:effectLst/>
                        <a:latin typeface="Arial"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effectLst/>
                          <a:latin typeface="ArponaSans Light"/>
                        </a:rPr>
                        <a:t>Monitor progress against project plan (including developments and adaptations to any unforeseen events). </a:t>
                      </a:r>
                      <a:endParaRPr lang="en-US" sz="3600" b="0" i="0">
                        <a:effectLst/>
                        <a:latin typeface="ArponaSans Light"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6499219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800" b="0" i="0">
                          <a:effectLst/>
                          <a:latin typeface="Arial"/>
                        </a:rPr>
                        <a:t>1.8 </a:t>
                      </a:r>
                      <a:endParaRPr lang="en-GB" sz="3600" b="0" i="0">
                        <a:effectLst/>
                        <a:latin typeface="Arial"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effectLst/>
                          <a:latin typeface="ArponaSans Light" panose="020C0403040504050203" pitchFamily="34" charset="0"/>
                        </a:rPr>
                        <a:t>Manage resources, timescales, and potential risks.  </a:t>
                      </a:r>
                      <a:endParaRPr lang="en-US" sz="36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75447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800" b="0" i="0">
                          <a:effectLst/>
                          <a:latin typeface="Arial"/>
                        </a:rPr>
                        <a:t>1.9 </a:t>
                      </a:r>
                      <a:endParaRPr lang="en-GB" sz="3600" b="0" i="0">
                        <a:effectLst/>
                        <a:latin typeface="Arial"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800" b="0" i="0">
                          <a:effectLst/>
                          <a:latin typeface="ArponaSans Light" panose="020C0403040504050203" pitchFamily="34" charset="0"/>
                        </a:rPr>
                        <a:t>Manage and prioritise work. </a:t>
                      </a:r>
                      <a:endParaRPr lang="en-GB" sz="36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 marL="58018" marR="58018" marT="29009" marB="29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434189"/>
                  </a:ext>
                </a:extLst>
              </a:tr>
            </a:tbl>
          </a:graphicData>
        </a:graphic>
      </p:graphicFrame>
      <p:sp>
        <p:nvSpPr>
          <p:cNvPr id="5" name="AutoShape 2">
            <a:extLst>
              <a:ext uri="{FF2B5EF4-FFF2-40B4-BE49-F238E27FC236}">
                <a16:creationId xmlns:a16="http://schemas.microsoft.com/office/drawing/2014/main" id="{ADE8A9C8-FACE-4BE7-A9B3-BF8453B636D4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5161292" y="5742159"/>
            <a:ext cx="745238" cy="97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3F575-8FA8-468D-920D-C862A4DB9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1838" y="1997967"/>
            <a:ext cx="1667715" cy="170700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55A7398-246D-4378-8841-237755EAF7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74"/>
    </mc:Choice>
    <mc:Fallback xmlns="">
      <p:transition spd="slow" advTm="55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7234-B3F5-6544-BEB6-3BB83A61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81" y="132713"/>
            <a:ext cx="10442038" cy="3296287"/>
          </a:xfrm>
        </p:spPr>
        <p:txBody>
          <a:bodyPr/>
          <a:lstStyle/>
          <a:p>
            <a:r>
              <a:rPr lang="en-US" sz="3600">
                <a:latin typeface="ArponaSans Light" panose="020C0403040504050203" pitchFamily="34" charset="0"/>
              </a:rPr>
              <a:t>Critical Thinking and Problem-Solving Specific Skills</a:t>
            </a:r>
            <a:br>
              <a:rPr lang="en-US" sz="4400" i="1"/>
            </a:br>
            <a:br>
              <a:rPr lang="en-US" sz="4400" i="1"/>
            </a:br>
            <a:b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44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i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BA429-2931-4EA6-8140-E59D393203A6}"/>
              </a:ext>
            </a:extLst>
          </p:cNvPr>
          <p:cNvSpPr txBox="1"/>
          <p:nvPr/>
        </p:nvSpPr>
        <p:spPr>
          <a:xfrm>
            <a:off x="197707" y="1837940"/>
            <a:ext cx="96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2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F2656A7-D241-4AAB-8FAD-B6603EEFA7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033996"/>
              </p:ext>
            </p:extLst>
          </p:nvPr>
        </p:nvGraphicFramePr>
        <p:xfrm>
          <a:off x="290381" y="851533"/>
          <a:ext cx="7525265" cy="4702636"/>
        </p:xfrm>
        <a:graphic>
          <a:graphicData uri="http://schemas.openxmlformats.org/drawingml/2006/table">
            <a:tbl>
              <a:tblPr/>
              <a:tblGrid>
                <a:gridCol w="636009">
                  <a:extLst>
                    <a:ext uri="{9D8B030D-6E8A-4147-A177-3AD203B41FA5}">
                      <a16:colId xmlns:a16="http://schemas.microsoft.com/office/drawing/2014/main" val="2283034109"/>
                    </a:ext>
                  </a:extLst>
                </a:gridCol>
                <a:gridCol w="6889256">
                  <a:extLst>
                    <a:ext uri="{9D8B030D-6E8A-4147-A177-3AD203B41FA5}">
                      <a16:colId xmlns:a16="http://schemas.microsoft.com/office/drawing/2014/main" val="3173903548"/>
                    </a:ext>
                  </a:extLst>
                </a:gridCol>
              </a:tblGrid>
              <a:tr h="414234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600" b="0" i="0">
                          <a:effectLst/>
                          <a:latin typeface="ArponaSans Light" panose="020C0403040504050203" pitchFamily="34" charset="0"/>
                        </a:rPr>
                        <a:t>2.1 </a:t>
                      </a:r>
                      <a:endParaRPr lang="en-GB" sz="28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effectLst/>
                          <a:latin typeface="ArponaSans Light" panose="020C0403040504050203" pitchFamily="34" charset="0"/>
                        </a:rPr>
                        <a:t>Address complex problems using meaningful questions. </a:t>
                      </a:r>
                      <a:endParaRPr lang="en-US" sz="32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943362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600" b="0" i="0">
                          <a:effectLst/>
                          <a:latin typeface="ArponaSans Light" panose="020C0403040504050203" pitchFamily="34" charset="0"/>
                        </a:rPr>
                        <a:t>2.2 </a:t>
                      </a:r>
                      <a:endParaRPr lang="en-GB" sz="28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effectLst/>
                          <a:latin typeface="ArponaSans Light" panose="020C0403040504050203" pitchFamily="34" charset="0"/>
                        </a:rPr>
                        <a:t>Apply methods to solve complex problems, including focused research techniques, to gather primary and secondary information. </a:t>
                      </a:r>
                      <a:endParaRPr lang="en-US" sz="32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387848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600" b="0" i="0">
                          <a:effectLst/>
                          <a:latin typeface="ArponaSans Light" panose="020C0403040504050203" pitchFamily="34" charset="0"/>
                        </a:rPr>
                        <a:t>2.3 </a:t>
                      </a:r>
                      <a:endParaRPr lang="en-GB" sz="28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effectLst/>
                          <a:latin typeface="ArponaSans Light" panose="020C0403040504050203" pitchFamily="34" charset="0"/>
                        </a:rPr>
                        <a:t>Select appropriate information by critically evaluating credibility and </a:t>
                      </a:r>
                      <a:r>
                        <a:rPr lang="en-US" sz="1800" b="0" i="0" err="1">
                          <a:effectLst/>
                          <a:latin typeface="ArponaSans Light" panose="020C0403040504050203" pitchFamily="34" charset="0"/>
                        </a:rPr>
                        <a:t>recognising</a:t>
                      </a:r>
                      <a:r>
                        <a:rPr lang="en-US" sz="1800" b="0" i="0">
                          <a:effectLst/>
                          <a:latin typeface="ArponaSans Light" panose="020C0403040504050203" pitchFamily="34" charset="0"/>
                        </a:rPr>
                        <a:t> bias and assumptions. </a:t>
                      </a:r>
                      <a:endParaRPr lang="en-US" sz="32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795892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600" b="0" i="0">
                          <a:effectLst/>
                          <a:latin typeface="ArponaSans Light" panose="020C0403040504050203" pitchFamily="34" charset="0"/>
                        </a:rPr>
                        <a:t>2.4 </a:t>
                      </a:r>
                      <a:endParaRPr lang="en-GB" sz="28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 err="1">
                          <a:effectLst/>
                          <a:latin typeface="ArponaSans Light" panose="020C0403040504050203" pitchFamily="34" charset="0"/>
                        </a:rPr>
                        <a:t>Analyse</a:t>
                      </a:r>
                      <a:r>
                        <a:rPr lang="en-US" sz="1800" b="0" i="0">
                          <a:effectLst/>
                          <a:latin typeface="ArponaSans Light" panose="020C0403040504050203" pitchFamily="34" charset="0"/>
                        </a:rPr>
                        <a:t> complex information and draw out key points. </a:t>
                      </a:r>
                      <a:endParaRPr lang="en-US" sz="32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771952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600" b="0" i="0">
                          <a:effectLst/>
                          <a:latin typeface="ArponaSans Light" panose="020C0403040504050203" pitchFamily="34" charset="0"/>
                        </a:rPr>
                        <a:t>2.5 </a:t>
                      </a:r>
                      <a:endParaRPr lang="en-GB" sz="28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effectLst/>
                          <a:latin typeface="ArponaSans Light" panose="020C0403040504050203" pitchFamily="34" charset="0"/>
                        </a:rPr>
                        <a:t>Synthesise primary and secondary information containing alternative opinions, views</a:t>
                      </a:r>
                      <a:r>
                        <a:rPr lang="en-US" sz="1800" b="0" i="0" u="sng">
                          <a:solidFill>
                            <a:srgbClr val="498205"/>
                          </a:solidFill>
                          <a:effectLst/>
                          <a:latin typeface="ArponaSans Light" panose="020C0403040504050203" pitchFamily="34" charset="0"/>
                        </a:rPr>
                        <a:t>,</a:t>
                      </a:r>
                      <a:r>
                        <a:rPr lang="en-US" sz="1800" b="0" i="0">
                          <a:effectLst/>
                          <a:latin typeface="ArponaSans Light" panose="020C0403040504050203" pitchFamily="34" charset="0"/>
                        </a:rPr>
                        <a:t> and arguments. </a:t>
                      </a:r>
                      <a:endParaRPr lang="en-US" sz="32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792796"/>
                  </a:ext>
                </a:extLst>
              </a:tr>
              <a:tr h="39535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600" b="0" i="0">
                          <a:effectLst/>
                          <a:latin typeface="ArponaSans Light" panose="020C0403040504050203" pitchFamily="34" charset="0"/>
                        </a:rPr>
                        <a:t>2.6 </a:t>
                      </a:r>
                      <a:endParaRPr lang="en-GB" sz="28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effectLst/>
                          <a:latin typeface="ArponaSans Light" panose="020C0403040504050203" pitchFamily="34" charset="0"/>
                        </a:rPr>
                        <a:t>Accurately use an academic method of referencing. </a:t>
                      </a:r>
                      <a:endParaRPr lang="en-US" sz="32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405852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600" b="0" i="0">
                          <a:effectLst/>
                          <a:latin typeface="ArponaSans Light" panose="020C0403040504050203" pitchFamily="34" charset="0"/>
                        </a:rPr>
                        <a:t>2.7 </a:t>
                      </a:r>
                      <a:endParaRPr lang="en-GB" sz="28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effectLst/>
                          <a:latin typeface="ArponaSans Light" panose="020C0403040504050203" pitchFamily="34" charset="0"/>
                        </a:rPr>
                        <a:t>Construct responses that are evidence based, persuasive and convincing. </a:t>
                      </a:r>
                      <a:endParaRPr lang="en-US" sz="32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499219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600" b="0" i="0">
                          <a:effectLst/>
                          <a:latin typeface="ArponaSans Light" panose="020C0403040504050203" pitchFamily="34" charset="0"/>
                        </a:rPr>
                        <a:t>2.8 </a:t>
                      </a:r>
                      <a:endParaRPr lang="en-GB" sz="28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effectLst/>
                          <a:latin typeface="ArponaSans Light" panose="020C0403040504050203" pitchFamily="34" charset="0"/>
                        </a:rPr>
                        <a:t>Propose and justify appropriate solutions. </a:t>
                      </a:r>
                      <a:endParaRPr lang="en-US" sz="32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75447"/>
                  </a:ext>
                </a:extLst>
              </a:tr>
              <a:tr h="34328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600" b="0" i="0">
                          <a:effectLst/>
                          <a:latin typeface="ArponaSans Light" panose="020C0403040504050203" pitchFamily="34" charset="0"/>
                        </a:rPr>
                        <a:t>2.9 </a:t>
                      </a:r>
                      <a:endParaRPr lang="en-GB" sz="28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effectLst/>
                          <a:latin typeface="ArponaSans Light" panose="020C0403040504050203" pitchFamily="34" charset="0"/>
                        </a:rPr>
                        <a:t>Make valid judgements and reasoned conclusions. </a:t>
                      </a:r>
                      <a:endParaRPr lang="en-US" sz="32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3418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988EC2A-B983-4AE4-ACD7-A06144050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8179" y="2094598"/>
            <a:ext cx="1552835" cy="155283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007E7FC-E0F4-4BDE-AD6D-FB12E9C864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1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08"/>
    </mc:Choice>
    <mc:Fallback xmlns="">
      <p:transition spd="slow" advTm="43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7234-B3F5-6544-BEB6-3BB83A61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016" y="310152"/>
            <a:ext cx="10442038" cy="3296287"/>
          </a:xfrm>
        </p:spPr>
        <p:txBody>
          <a:bodyPr/>
          <a:lstStyle/>
          <a:p>
            <a:r>
              <a:rPr lang="en-US" sz="3600">
                <a:latin typeface="ArponaSans Light" panose="020C0403040504050203" pitchFamily="34" charset="0"/>
              </a:rPr>
              <a:t>Creativity and Innovation Specific Skills</a:t>
            </a:r>
            <a:br>
              <a:rPr lang="en-US" sz="4400" i="1"/>
            </a:br>
            <a:br>
              <a:rPr lang="en-US" sz="4400" i="1"/>
            </a:br>
            <a:b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44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i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BA429-2931-4EA6-8140-E59D393203A6}"/>
              </a:ext>
            </a:extLst>
          </p:cNvPr>
          <p:cNvSpPr txBox="1"/>
          <p:nvPr/>
        </p:nvSpPr>
        <p:spPr>
          <a:xfrm>
            <a:off x="197707" y="1837940"/>
            <a:ext cx="96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2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F2656A7-D241-4AAB-8FAD-B6603EEFA7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144294"/>
              </p:ext>
            </p:extLst>
          </p:nvPr>
        </p:nvGraphicFramePr>
        <p:xfrm>
          <a:off x="243016" y="1127838"/>
          <a:ext cx="8089043" cy="4337650"/>
        </p:xfrm>
        <a:graphic>
          <a:graphicData uri="http://schemas.openxmlformats.org/drawingml/2006/table">
            <a:tbl>
              <a:tblPr/>
              <a:tblGrid>
                <a:gridCol w="683657">
                  <a:extLst>
                    <a:ext uri="{9D8B030D-6E8A-4147-A177-3AD203B41FA5}">
                      <a16:colId xmlns:a16="http://schemas.microsoft.com/office/drawing/2014/main" val="2283034109"/>
                    </a:ext>
                  </a:extLst>
                </a:gridCol>
                <a:gridCol w="7405386">
                  <a:extLst>
                    <a:ext uri="{9D8B030D-6E8A-4147-A177-3AD203B41FA5}">
                      <a16:colId xmlns:a16="http://schemas.microsoft.com/office/drawing/2014/main" val="3173903548"/>
                    </a:ext>
                  </a:extLst>
                </a:gridCol>
              </a:tblGrid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800" b="0" i="0">
                          <a:effectLst/>
                          <a:latin typeface="ArponaSans Light" panose="020C0403040504050203" pitchFamily="34" charset="0"/>
                        </a:rPr>
                        <a:t>3.1 </a:t>
                      </a:r>
                      <a:endParaRPr lang="en-GB" sz="32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800" b="0" i="0">
                          <a:effectLst/>
                          <a:latin typeface="ArponaSans Light" panose="020C0403040504050203" pitchFamily="34" charset="0"/>
                        </a:rPr>
                        <a:t>Generate ideas independently. </a:t>
                      </a:r>
                      <a:endParaRPr lang="en-GB" sz="32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943362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800" b="0" i="0">
                          <a:effectLst/>
                          <a:latin typeface="ArponaSans Light" panose="020C0403040504050203" pitchFamily="34" charset="0"/>
                        </a:rPr>
                        <a:t>3.2 </a:t>
                      </a:r>
                      <a:endParaRPr lang="en-GB" sz="32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effectLst/>
                          <a:latin typeface="ArponaSans Light" panose="020C0403040504050203" pitchFamily="34" charset="0"/>
                        </a:rPr>
                        <a:t>Generate new ideas by sharing, disseminating and building on collaborative creative thinking. </a:t>
                      </a:r>
                      <a:endParaRPr lang="en-US" sz="32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387848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800" b="0" i="0">
                          <a:effectLst/>
                          <a:latin typeface="ArponaSans Light" panose="020C0403040504050203" pitchFamily="34" charset="0"/>
                        </a:rPr>
                        <a:t>3.3 </a:t>
                      </a:r>
                      <a:endParaRPr lang="en-GB" sz="32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effectLst/>
                          <a:latin typeface="ArponaSans Light" panose="020C0403040504050203" pitchFamily="34" charset="0"/>
                        </a:rPr>
                        <a:t>Make connections between different information in order to support outcomes. </a:t>
                      </a:r>
                      <a:endParaRPr lang="en-US" sz="32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795892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800" b="0" i="0">
                          <a:effectLst/>
                          <a:latin typeface="ArponaSans Light" panose="020C0403040504050203" pitchFamily="34" charset="0"/>
                        </a:rPr>
                        <a:t>3.4 </a:t>
                      </a:r>
                      <a:endParaRPr lang="en-GB" sz="32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effectLst/>
                          <a:latin typeface="ArponaSans Light" panose="020C0403040504050203" pitchFamily="34" charset="0"/>
                        </a:rPr>
                        <a:t>Use creative thinking to analyse information and ideas. </a:t>
                      </a:r>
                      <a:endParaRPr lang="en-US" sz="32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771952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800" b="0" i="0">
                          <a:effectLst/>
                          <a:latin typeface="ArponaSans Light" panose="020C0403040504050203" pitchFamily="34" charset="0"/>
                        </a:rPr>
                        <a:t>3.5 </a:t>
                      </a:r>
                      <a:endParaRPr lang="en-GB" sz="32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effectLst/>
                          <a:latin typeface="ArponaSans Light" panose="020C0403040504050203" pitchFamily="34" charset="0"/>
                        </a:rPr>
                        <a:t>Consider the feasibility in implementing ideas and outcomes. </a:t>
                      </a:r>
                      <a:endParaRPr lang="en-US" sz="32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792796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800" b="0" i="0">
                          <a:effectLst/>
                          <a:latin typeface="ArponaSans Light" panose="020C0403040504050203" pitchFamily="34" charset="0"/>
                        </a:rPr>
                        <a:t>3.6 </a:t>
                      </a:r>
                      <a:endParaRPr lang="en-GB" sz="32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effectLst/>
                          <a:latin typeface="ArponaSans Light" panose="020C0403040504050203" pitchFamily="34" charset="0"/>
                        </a:rPr>
                        <a:t>Apply objective decision-making techniques to justify selection of the most appropriate idea, including the views of others where appropriate. </a:t>
                      </a:r>
                      <a:endParaRPr lang="en-US" sz="32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405852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800" b="0" i="0">
                          <a:effectLst/>
                          <a:latin typeface="ArponaSans Light" panose="020C0403040504050203" pitchFamily="34" charset="0"/>
                        </a:rPr>
                        <a:t>3.7 </a:t>
                      </a:r>
                      <a:endParaRPr lang="en-GB" sz="32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effectLst/>
                          <a:latin typeface="ArponaSans Light" panose="020C0403040504050203" pitchFamily="34" charset="0"/>
                        </a:rPr>
                        <a:t>Explore, refine, adapt</a:t>
                      </a:r>
                      <a:r>
                        <a:rPr lang="en-US" sz="1800" b="0" i="0" u="sng">
                          <a:solidFill>
                            <a:srgbClr val="498205"/>
                          </a:solidFill>
                          <a:effectLst/>
                          <a:latin typeface="ArponaSans Light" panose="020C0403040504050203" pitchFamily="34" charset="0"/>
                        </a:rPr>
                        <a:t>,</a:t>
                      </a:r>
                      <a:r>
                        <a:rPr lang="en-US" sz="1800" b="0" i="0">
                          <a:effectLst/>
                          <a:latin typeface="ArponaSans Light" panose="020C0403040504050203" pitchFamily="34" charset="0"/>
                        </a:rPr>
                        <a:t> and develop appropriate ideas and outcomes. </a:t>
                      </a:r>
                      <a:endParaRPr lang="en-US" sz="32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499219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GB" sz="1800" b="0" i="0">
                          <a:effectLst/>
                          <a:latin typeface="ArponaSans Light" panose="020C0403040504050203" pitchFamily="34" charset="0"/>
                        </a:rPr>
                        <a:t>3.8 </a:t>
                      </a:r>
                      <a:endParaRPr lang="en-GB" sz="32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effectLst/>
                          <a:latin typeface="ArponaSans Light" panose="020C0403040504050203" pitchFamily="34" charset="0"/>
                        </a:rPr>
                        <a:t>Develop innovative communications that are appropriate to the audience. </a:t>
                      </a:r>
                      <a:endParaRPr lang="en-US" sz="3200" b="0" i="0">
                        <a:effectLst/>
                        <a:latin typeface="ArponaSans Light" panose="020C040304050405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7544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C7061C4-557B-45D6-887E-C2F7E4229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0170" y="2249086"/>
            <a:ext cx="1365380" cy="146495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42E3826-53FE-4FF2-8184-0FFD1C4BE4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7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85"/>
    </mc:Choice>
    <mc:Fallback xmlns="">
      <p:transition spd="slow" advTm="46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8D75E50D38D1449095CDF5BED87B3E" ma:contentTypeVersion="17" ma:contentTypeDescription="Create a new document." ma:contentTypeScope="" ma:versionID="3c8f14f873ccd1c875805ea3f7694a55">
  <xsd:schema xmlns:xsd="http://www.w3.org/2001/XMLSchema" xmlns:xs="http://www.w3.org/2001/XMLSchema" xmlns:p="http://schemas.microsoft.com/office/2006/metadata/properties" xmlns:ns2="101960c9-2583-49a4-9434-4c0cad7b266a" xmlns:ns3="10ebebe9-ad9c-417c-96aa-6a2f5b72dbd6" targetNamespace="http://schemas.microsoft.com/office/2006/metadata/properties" ma:root="true" ma:fieldsID="b6fc58c2f594342e741bcf03fc6c903b" ns2:_="" ns3:_="">
    <xsd:import namespace="101960c9-2583-49a4-9434-4c0cad7b266a"/>
    <xsd:import namespace="10ebebe9-ad9c-417c-96aa-6a2f5b72db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QA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960c9-2583-49a4-9434-4c0cad7b26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QA" ma:index="11" nillable="true" ma:displayName="QA" ma:format="Dropdown" ma:internalName="QA">
      <xsd:simpleType>
        <xsd:restriction base="dms:Text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fd004107-dac0-45af-83fb-11757b2c83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ebebe9-ad9c-417c-96aa-6a2f5b72db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40415d4-f299-47ec-b407-4f9e04a2822d}" ma:internalName="TaxCatchAll" ma:showField="CatchAllData" ma:web="10ebebe9-ad9c-417c-96aa-6a2f5b72db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0ebebe9-ad9c-417c-96aa-6a2f5b72dbd6"/>
    <lcf76f155ced4ddcb4097134ff3c332f xmlns="101960c9-2583-49a4-9434-4c0cad7b266a">
      <Terms xmlns="http://schemas.microsoft.com/office/infopath/2007/PartnerControls"/>
    </lcf76f155ced4ddcb4097134ff3c332f>
    <QA xmlns="101960c9-2583-49a4-9434-4c0cad7b266a" xsi:nil="true"/>
  </documentManagement>
</p:properties>
</file>

<file path=customXml/itemProps1.xml><?xml version="1.0" encoding="utf-8"?>
<ds:datastoreItem xmlns:ds="http://schemas.openxmlformats.org/officeDocument/2006/customXml" ds:itemID="{102F28FE-E040-49AC-AE7D-855C618F797B}">
  <ds:schemaRefs>
    <ds:schemaRef ds:uri="101960c9-2583-49a4-9434-4c0cad7b266a"/>
    <ds:schemaRef ds:uri="10ebebe9-ad9c-417c-96aa-6a2f5b72db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BB1FE9A-A24D-463C-AA4D-691D1A16E8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B3FEA9-EB6C-4CB8-B0D7-3700B87625B0}">
  <ds:schemaRefs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10ebebe9-ad9c-417c-96aa-6a2f5b72dbd6"/>
    <ds:schemaRef ds:uri="http://purl.org/dc/terms/"/>
    <ds:schemaRef ds:uri="101960c9-2583-49a4-9434-4c0cad7b266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1390</Words>
  <Application>Microsoft Office PowerPoint</Application>
  <PresentationFormat>Widescreen</PresentationFormat>
  <Paragraphs>278</Paragraphs>
  <Slides>20</Slides>
  <Notes>16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BSC Uwch – Briffio AdvSBW - Briefing     </vt:lpstr>
      <vt:lpstr>Development of the qualification</vt:lpstr>
      <vt:lpstr>Aims of the Qualification   </vt:lpstr>
      <vt:lpstr>Structure</vt:lpstr>
      <vt:lpstr>Time allocation</vt:lpstr>
      <vt:lpstr> Integral Skills</vt:lpstr>
      <vt:lpstr>Planning and Organisation Specific Skills     </vt:lpstr>
      <vt:lpstr>Critical Thinking and Problem-Solving Specific Skills     </vt:lpstr>
      <vt:lpstr>Creativity and Innovation Specific Skills     </vt:lpstr>
      <vt:lpstr>Personal Effectiveness Specific Skills     </vt:lpstr>
      <vt:lpstr>Embedded Skills     </vt:lpstr>
      <vt:lpstr>     </vt:lpstr>
      <vt:lpstr>     </vt:lpstr>
      <vt:lpstr>     </vt:lpstr>
      <vt:lpstr>     </vt:lpstr>
      <vt:lpstr>     </vt:lpstr>
      <vt:lpstr>     </vt:lpstr>
      <vt:lpstr>Resources</vt:lpstr>
      <vt:lpstr>PowerPoint Presentation</vt:lpstr>
      <vt:lpstr>Diolch 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Grugel</dc:creator>
  <cp:lastModifiedBy>Davies, Sara</cp:lastModifiedBy>
  <cp:revision>2</cp:revision>
  <dcterms:created xsi:type="dcterms:W3CDTF">2022-02-09T22:26:35Z</dcterms:created>
  <dcterms:modified xsi:type="dcterms:W3CDTF">2022-06-24T08:19:17Z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0x0101005E8D75E50D38D1449095CDF5BED87B3E</vt:lpwstr>
  </property>
  <property fmtid="{D5CDD505-2E9C-101B-9397-08002B2CF9AE}" pid="3" name="MediaServiceImageTags">
    <vt:lpwstr/>
  </property>
</Properties>
</file>